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4C2ECE-872B-4344-84CB-411E6A267CAA}"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C2ECE-872B-4344-84CB-411E6A267CAA}"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C2ECE-872B-4344-84CB-411E6A267CAA}"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C2ECE-872B-4344-84CB-411E6A267CAA}"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4C2ECE-872B-4344-84CB-411E6A267CAA}"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4C2ECE-872B-4344-84CB-411E6A267CAA}"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4C2ECE-872B-4344-84CB-411E6A267CAA}" type="datetimeFigureOut">
              <a:rPr lang="en-US" smtClean="0"/>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4C2ECE-872B-4344-84CB-411E6A267CAA}" type="datetimeFigureOut">
              <a:rPr lang="en-US" smtClean="0"/>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C2ECE-872B-4344-84CB-411E6A267CAA}" type="datetimeFigureOut">
              <a:rPr lang="en-US" smtClean="0"/>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C2ECE-872B-4344-84CB-411E6A267CAA}"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C2ECE-872B-4344-84CB-411E6A267CAA}"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4263D-5839-43E2-BE93-8B7C7D0C5B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C2ECE-872B-4344-84CB-411E6A267CAA}" type="datetimeFigureOut">
              <a:rPr lang="en-US" smtClean="0"/>
              <a:t>11/18/2013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4263D-5839-43E2-BE93-8B7C7D0C5B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0Dy639h-yCB7vM&amp;tbnid=BVciZAbFaW1JmM:&amp;ved=0CAUQjRw&amp;url=http%3A%2F%2Fwonkette.com%2F489801%2Fwithout-gallups-crappy-polls-nate-silver-is-nothing-says-gallup&amp;ei=E76KUrXBD7D02wXwuoGACA&amp;bvm=bv.56643336,d.b2I&amp;psig=AFQjCNFBDHLvNoneVy2PwXfM2O0E1kM6TQ&amp;ust=138491072983959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382000" cy="6370975"/>
          </a:xfrm>
          <a:prstGeom prst="rect">
            <a:avLst/>
          </a:prstGeom>
          <a:noFill/>
        </p:spPr>
        <p:txBody>
          <a:bodyPr wrap="square" rtlCol="0">
            <a:spAutoFit/>
          </a:bodyPr>
          <a:lstStyle/>
          <a:p>
            <a:r>
              <a:rPr lang="en-US" sz="3600" b="1" dirty="0" smtClean="0">
                <a:latin typeface="Century Gothic" pitchFamily="34" charset="0"/>
              </a:rPr>
              <a:t>AP Statistics– Unit 5:  Producing Data</a:t>
            </a:r>
          </a:p>
          <a:p>
            <a:r>
              <a:rPr lang="en-US" sz="3600" b="1" dirty="0" smtClean="0">
                <a:latin typeface="Century Gothic" pitchFamily="34" charset="0"/>
              </a:rPr>
              <a:t>Section 5.1 Designing Samples</a:t>
            </a:r>
          </a:p>
          <a:p>
            <a:endParaRPr lang="en-US" sz="2800" b="1" dirty="0">
              <a:latin typeface="Century Gothic" pitchFamily="34" charset="0"/>
            </a:endParaRPr>
          </a:p>
          <a:p>
            <a:pPr algn="ctr"/>
            <a:r>
              <a:rPr lang="en-US" sz="2800" b="1" dirty="0" smtClean="0">
                <a:solidFill>
                  <a:srgbClr val="FF0000"/>
                </a:solidFill>
                <a:latin typeface="Century Gothic" pitchFamily="34" charset="0"/>
              </a:rPr>
              <a:t>The “Big Picture” of Statistics—What is the Purpose?</a:t>
            </a:r>
          </a:p>
          <a:p>
            <a:pPr algn="ctr"/>
            <a:endParaRPr lang="en-US" sz="2800" b="1" dirty="0" smtClean="0">
              <a:solidFill>
                <a:srgbClr val="FF0000"/>
              </a:solidFill>
              <a:latin typeface="Century Gothic" pitchFamily="34" charset="0"/>
            </a:endParaRPr>
          </a:p>
          <a:p>
            <a:pPr>
              <a:buFont typeface="Arial" pitchFamily="34" charset="0"/>
              <a:buChar char="•"/>
            </a:pPr>
            <a:r>
              <a:rPr lang="en-US" sz="2800" b="1" dirty="0" smtClean="0">
                <a:solidFill>
                  <a:srgbClr val="0070C0"/>
                </a:solidFill>
                <a:latin typeface="Century Gothic" pitchFamily="34" charset="0"/>
              </a:rPr>
              <a:t>What is a statistical question you want answered?</a:t>
            </a:r>
          </a:p>
          <a:p>
            <a:pPr>
              <a:buFont typeface="Arial" pitchFamily="34" charset="0"/>
              <a:buChar char="•"/>
            </a:pPr>
            <a:r>
              <a:rPr lang="en-US" sz="2800" b="1" dirty="0" smtClean="0">
                <a:solidFill>
                  <a:srgbClr val="0070C0"/>
                </a:solidFill>
                <a:latin typeface="Century Gothic" pitchFamily="34" charset="0"/>
              </a:rPr>
              <a:t>How do you collect the data to help answer your question?</a:t>
            </a:r>
          </a:p>
          <a:p>
            <a:pPr>
              <a:buFont typeface="Arial" pitchFamily="34" charset="0"/>
              <a:buChar char="•"/>
            </a:pPr>
            <a:r>
              <a:rPr lang="en-US" sz="2800" b="1" dirty="0" smtClean="0">
                <a:solidFill>
                  <a:srgbClr val="0070C0"/>
                </a:solidFill>
                <a:latin typeface="Century Gothic" pitchFamily="34" charset="0"/>
              </a:rPr>
              <a:t>How do you analyze the data so that it relates to your inquiry?</a:t>
            </a:r>
          </a:p>
          <a:p>
            <a:pPr>
              <a:buFont typeface="Arial" pitchFamily="34" charset="0"/>
              <a:buChar char="•"/>
            </a:pPr>
            <a:r>
              <a:rPr lang="en-US" sz="2800" b="1" dirty="0" smtClean="0">
                <a:solidFill>
                  <a:srgbClr val="0070C0"/>
                </a:solidFill>
                <a:latin typeface="Century Gothic" pitchFamily="34" charset="0"/>
              </a:rPr>
              <a:t>How do you make a conclusion based on the gathering and analysis of your data?</a:t>
            </a:r>
            <a:endParaRPr lang="en-US" sz="2800" b="1" dirty="0">
              <a:solidFill>
                <a:srgbClr val="0070C0"/>
              </a:solidFill>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509200"/>
          </a:xfrm>
          <a:prstGeom prst="rect">
            <a:avLst/>
          </a:prstGeom>
          <a:noFill/>
        </p:spPr>
        <p:txBody>
          <a:bodyPr wrap="square" rtlCol="0">
            <a:spAutoFit/>
          </a:bodyPr>
          <a:lstStyle/>
          <a:p>
            <a:r>
              <a:rPr lang="en-US" sz="4000" b="1" dirty="0" smtClean="0">
                <a:latin typeface="Century Gothic" pitchFamily="34" charset="0"/>
              </a:rPr>
              <a:t>In what way do we collect the data?</a:t>
            </a:r>
          </a:p>
          <a:p>
            <a:endParaRPr lang="en-US" sz="40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Sampling:</a:t>
            </a:r>
          </a:p>
          <a:p>
            <a:r>
              <a:rPr lang="en-US" sz="3200" b="1" dirty="0" smtClean="0">
                <a:solidFill>
                  <a:srgbClr val="0070C0"/>
                </a:solidFill>
                <a:latin typeface="Century Gothic" pitchFamily="34" charset="0"/>
              </a:rPr>
              <a:t>	</a:t>
            </a:r>
            <a:r>
              <a:rPr lang="en-US" sz="2400" b="1" dirty="0" smtClean="0">
                <a:solidFill>
                  <a:srgbClr val="FF0000"/>
                </a:solidFill>
                <a:latin typeface="Century Gothic" pitchFamily="34" charset="0"/>
              </a:rPr>
              <a:t>asking, experimenting on, or observing a portion of the population.</a:t>
            </a:r>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Census:</a:t>
            </a:r>
          </a:p>
          <a:p>
            <a:r>
              <a:rPr lang="en-US" sz="3200" b="1" dirty="0">
                <a:solidFill>
                  <a:srgbClr val="0070C0"/>
                </a:solidFill>
                <a:latin typeface="Century Gothic" pitchFamily="34" charset="0"/>
              </a:rPr>
              <a:t>	</a:t>
            </a:r>
            <a:r>
              <a:rPr lang="en-US" sz="2400" b="1" dirty="0" smtClean="0">
                <a:solidFill>
                  <a:srgbClr val="FF0000"/>
                </a:solidFill>
                <a:latin typeface="Century Gothic" pitchFamily="34" charset="0"/>
              </a:rPr>
              <a:t>experiment/observe each individual in the population.</a:t>
            </a:r>
            <a:endParaRPr lang="en-US" sz="3200" b="1" dirty="0" smtClean="0">
              <a:solidFill>
                <a:srgbClr val="0070C0"/>
              </a:solidFill>
              <a:latin typeface="Century Gothic" pitchFamily="34" charset="0"/>
            </a:endParaRPr>
          </a:p>
          <a:p>
            <a:r>
              <a:rPr lang="en-US" sz="2400" b="1" dirty="0">
                <a:solidFill>
                  <a:srgbClr val="FF0000"/>
                </a:solidFill>
                <a:latin typeface="Century Gothic"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534400" cy="5632311"/>
          </a:xfrm>
          <a:prstGeom prst="rect">
            <a:avLst/>
          </a:prstGeom>
          <a:noFill/>
        </p:spPr>
        <p:txBody>
          <a:bodyPr wrap="square" rtlCol="0">
            <a:spAutoFit/>
          </a:bodyPr>
          <a:lstStyle/>
          <a:p>
            <a:r>
              <a:rPr lang="en-US" sz="2400" b="1" dirty="0" smtClean="0">
                <a:latin typeface="Century Gothic" pitchFamily="34" charset="0"/>
              </a:rPr>
              <a:t>In order to better understand the characteristics of a population, statisticians and researchers often use a sample from that population and make inference based on the summary results from the sample.  Polling is an example of sampling from the population in order to get a better idea of the characteristics of a population.</a:t>
            </a:r>
          </a:p>
          <a:p>
            <a:endParaRPr lang="en-US" sz="2400" b="1" dirty="0">
              <a:latin typeface="Century Gothic" pitchFamily="34" charset="0"/>
            </a:endParaRPr>
          </a:p>
          <a:p>
            <a:r>
              <a:rPr lang="en-US" sz="2400" b="1" dirty="0" smtClean="0">
                <a:latin typeface="Century Gothic" pitchFamily="34" charset="0"/>
              </a:rPr>
              <a:t>Because we make inferences about a population from the sample, it is very important that the sample is collected appropriately and that it is representative of the population being studied.  There are several different sampling methods we can use to obtain a representative sample from a population.  However, poor sampling methods can produce misleading conclusions.</a:t>
            </a:r>
            <a:endParaRPr lang="en-US" sz="2400" b="1" dirty="0">
              <a:latin typeface="Century Gothic"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SVvWvkQmrohxzBGiChtpEyVwLYx7Y76QGJ0tHOIZ27CjYPSN90">
            <a:hlinkClick r:id="rId2"/>
          </p:cNvPr>
          <p:cNvPicPr>
            <a:picLocks noChangeAspect="1" noChangeArrowheads="1"/>
          </p:cNvPicPr>
          <p:nvPr/>
        </p:nvPicPr>
        <p:blipFill>
          <a:blip r:embed="rId3" cstate="print"/>
          <a:srcRect/>
          <a:stretch>
            <a:fillRect/>
          </a:stretch>
        </p:blipFill>
        <p:spPr bwMode="auto">
          <a:xfrm>
            <a:off x="1447800" y="533400"/>
            <a:ext cx="6450160" cy="5310632"/>
          </a:xfrm>
          <a:prstGeom prst="rect">
            <a:avLst/>
          </a:prstGeom>
          <a:noFill/>
        </p:spPr>
      </p:pic>
      <p:sp>
        <p:nvSpPr>
          <p:cNvPr id="4" name="Rectangle 3"/>
          <p:cNvSpPr/>
          <p:nvPr/>
        </p:nvSpPr>
        <p:spPr>
          <a:xfrm>
            <a:off x="1828800" y="6096000"/>
            <a:ext cx="5943600" cy="369332"/>
          </a:xfrm>
          <a:prstGeom prst="rect">
            <a:avLst/>
          </a:prstGeom>
        </p:spPr>
        <p:txBody>
          <a:bodyPr wrap="square">
            <a:spAutoFit/>
          </a:bodyPr>
          <a:lstStyle/>
          <a:p>
            <a:r>
              <a:rPr lang="en-US" dirty="0" smtClean="0"/>
              <a:t>http://www.cbsnews.com/2100-501863_162-3095856.html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1295400"/>
            <a:ext cx="8229600" cy="5262979"/>
          </a:xfrm>
          <a:prstGeom prst="rect">
            <a:avLst/>
          </a:prstGeom>
          <a:noFill/>
        </p:spPr>
        <p:txBody>
          <a:bodyPr wrap="square" rtlCol="0">
            <a:spAutoFit/>
          </a:bodyPr>
          <a:lstStyle/>
          <a:p>
            <a:pPr marL="514350" indent="-514350">
              <a:buAutoNum type="arabicParenR"/>
            </a:pPr>
            <a:r>
              <a:rPr lang="en-US" sz="2800" b="1" dirty="0" smtClean="0">
                <a:solidFill>
                  <a:srgbClr val="FF0000"/>
                </a:solidFill>
                <a:latin typeface="Century Gothic" pitchFamily="34" charset="0"/>
              </a:rPr>
              <a:t>Convenience Sampling</a:t>
            </a:r>
            <a:r>
              <a:rPr lang="en-US" sz="2800" b="1" dirty="0" smtClean="0">
                <a:solidFill>
                  <a:srgbClr val="0070C0"/>
                </a:solidFill>
                <a:latin typeface="Century Gothic" pitchFamily="34" charset="0"/>
              </a:rPr>
              <a:t>—Uses subjects that are readily available.</a:t>
            </a:r>
          </a:p>
          <a:p>
            <a:pPr marL="514350" indent="-514350"/>
            <a:r>
              <a:rPr lang="en-US" sz="2800" b="1" dirty="0" smtClean="0">
                <a:solidFill>
                  <a:srgbClr val="0070C0"/>
                </a:solidFill>
                <a:latin typeface="Century Gothic" pitchFamily="34" charset="0"/>
              </a:rPr>
              <a:t>Example:  In order to get an idea of how students think of the new school policy, the principal stands outside the library and asks a few students their opinions.</a:t>
            </a:r>
          </a:p>
          <a:p>
            <a:pPr marL="514350" indent="-514350"/>
            <a:endParaRPr lang="en-US" sz="2800" b="1" dirty="0">
              <a:solidFill>
                <a:srgbClr val="0070C0"/>
              </a:solidFill>
              <a:latin typeface="Century Gothic" pitchFamily="34" charset="0"/>
            </a:endParaRPr>
          </a:p>
          <a:p>
            <a:pPr marL="514350" indent="-514350"/>
            <a:r>
              <a:rPr lang="en-US" sz="2800" b="1" dirty="0" smtClean="0">
                <a:solidFill>
                  <a:srgbClr val="0070C0"/>
                </a:solidFill>
                <a:latin typeface="Century Gothic" pitchFamily="34" charset="0"/>
              </a:rPr>
              <a:t>Advantages:</a:t>
            </a:r>
          </a:p>
          <a:p>
            <a:pPr marL="514350" indent="-514350"/>
            <a:endParaRPr lang="en-US" sz="2800" b="1" dirty="0">
              <a:solidFill>
                <a:srgbClr val="0070C0"/>
              </a:solidFill>
              <a:latin typeface="Century Gothic" pitchFamily="34" charset="0"/>
            </a:endParaRPr>
          </a:p>
          <a:p>
            <a:pPr marL="514350" indent="-514350"/>
            <a:endParaRPr lang="en-US" sz="2800" b="1" dirty="0" smtClean="0">
              <a:solidFill>
                <a:srgbClr val="0070C0"/>
              </a:solidFill>
              <a:latin typeface="Century Gothic" pitchFamily="34" charset="0"/>
            </a:endParaRPr>
          </a:p>
          <a:p>
            <a:pPr marL="514350" indent="-514350"/>
            <a:r>
              <a:rPr lang="en-US" sz="2800" b="1" dirty="0" smtClean="0">
                <a:solidFill>
                  <a:srgbClr val="0070C0"/>
                </a:solidFill>
                <a:latin typeface="Century Gothic" pitchFamily="34" charset="0"/>
              </a:rPr>
              <a:t>Disadvantages:</a:t>
            </a:r>
          </a:p>
          <a:p>
            <a:pPr marL="514350" indent="-514350"/>
            <a:endParaRPr lang="en-US" sz="2800" b="1" dirty="0">
              <a:solidFill>
                <a:srgbClr val="0070C0"/>
              </a:solidFill>
              <a:latin typeface="Century Gothic"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1066800"/>
            <a:ext cx="8229600" cy="4893647"/>
          </a:xfrm>
          <a:prstGeom prst="rect">
            <a:avLst/>
          </a:prstGeom>
          <a:noFill/>
        </p:spPr>
        <p:txBody>
          <a:bodyPr wrap="square" rtlCol="0">
            <a:spAutoFit/>
          </a:bodyPr>
          <a:lstStyle/>
          <a:p>
            <a:pPr marL="514350" indent="-514350"/>
            <a:r>
              <a:rPr lang="en-US" sz="2400" b="1" dirty="0" smtClean="0">
                <a:solidFill>
                  <a:srgbClr val="FF0000"/>
                </a:solidFill>
                <a:latin typeface="Century Gothic" pitchFamily="34" charset="0"/>
              </a:rPr>
              <a:t>2) Voluntary Response Sampling—</a:t>
            </a:r>
            <a:r>
              <a:rPr lang="en-US" sz="2400" b="1" dirty="0" smtClean="0">
                <a:solidFill>
                  <a:srgbClr val="0070C0"/>
                </a:solidFill>
                <a:latin typeface="Century Gothic" pitchFamily="34" charset="0"/>
              </a:rPr>
              <a:t>A</a:t>
            </a:r>
            <a:r>
              <a:rPr lang="en-US" sz="2400" b="1" dirty="0" smtClean="0">
                <a:solidFill>
                  <a:srgbClr val="FF0000"/>
                </a:solidFill>
                <a:latin typeface="Century Gothic" pitchFamily="34" charset="0"/>
              </a:rPr>
              <a:t> </a:t>
            </a:r>
            <a:r>
              <a:rPr lang="en-US" sz="2400" b="1" dirty="0" smtClean="0">
                <a:solidFill>
                  <a:srgbClr val="0070C0"/>
                </a:solidFill>
                <a:latin typeface="Century Gothic" pitchFamily="34" charset="0"/>
              </a:rPr>
              <a:t>sample is obtained by allowing subjects to decide whether or not to response(also known as self-selected survey)</a:t>
            </a:r>
          </a:p>
          <a:p>
            <a:pPr marL="514350" indent="-514350"/>
            <a:r>
              <a:rPr lang="en-US" sz="2400" b="1" dirty="0" smtClean="0">
                <a:solidFill>
                  <a:srgbClr val="0070C0"/>
                </a:solidFill>
                <a:latin typeface="Century Gothic" pitchFamily="34" charset="0"/>
              </a:rPr>
              <a:t>Example:  After the State of the Union speech, ABC tells its audience to call 1-800-555-1234 if they thought the speech was good and 1-800-555-7890 if they thought the speech was bad (there is a 50 cent charge for the call.</a:t>
            </a:r>
          </a:p>
          <a:p>
            <a:pPr marL="514350" indent="-514350"/>
            <a:r>
              <a:rPr lang="en-US" sz="2400" b="1" dirty="0" smtClean="0">
                <a:solidFill>
                  <a:srgbClr val="0070C0"/>
                </a:solidFill>
                <a:latin typeface="Century Gothic" pitchFamily="34" charset="0"/>
              </a:rPr>
              <a:t>Advantages:</a:t>
            </a: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Disadvantages:</a:t>
            </a:r>
            <a:endParaRPr lang="en-US" sz="2400" b="1" dirty="0">
              <a:solidFill>
                <a:srgbClr val="0070C0"/>
              </a:solidFill>
              <a:latin typeface="Century Gothic"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1066800"/>
            <a:ext cx="8229600" cy="4893647"/>
          </a:xfrm>
          <a:prstGeom prst="rect">
            <a:avLst/>
          </a:prstGeom>
          <a:noFill/>
        </p:spPr>
        <p:txBody>
          <a:bodyPr wrap="square" rtlCol="0">
            <a:spAutoFit/>
          </a:bodyPr>
          <a:lstStyle/>
          <a:p>
            <a:pPr marL="514350" indent="-514350"/>
            <a:r>
              <a:rPr lang="en-US" sz="2400" b="1" dirty="0">
                <a:solidFill>
                  <a:srgbClr val="FF0000"/>
                </a:solidFill>
                <a:latin typeface="Century Gothic" pitchFamily="34" charset="0"/>
              </a:rPr>
              <a:t>3</a:t>
            </a:r>
            <a:r>
              <a:rPr lang="en-US" sz="2400" b="1" dirty="0" smtClean="0">
                <a:solidFill>
                  <a:srgbClr val="FF0000"/>
                </a:solidFill>
                <a:latin typeface="Century Gothic" pitchFamily="34" charset="0"/>
              </a:rPr>
              <a:t>) Simple Random Sample (SRS)—</a:t>
            </a:r>
            <a:r>
              <a:rPr lang="en-US" sz="2400" b="1" dirty="0" smtClean="0">
                <a:solidFill>
                  <a:srgbClr val="0070C0"/>
                </a:solidFill>
                <a:latin typeface="Century Gothic" pitchFamily="34" charset="0"/>
              </a:rPr>
              <a:t>consists of n individuals from the population chosen in such a way that every set of n individuals has an equal chance of being the sample actually selected.  This is often the best and most appropriate way to collect data for a sample.</a:t>
            </a:r>
          </a:p>
          <a:p>
            <a:pPr marL="514350" indent="-514350"/>
            <a:r>
              <a:rPr lang="en-US" sz="2400" b="1" dirty="0" smtClean="0">
                <a:solidFill>
                  <a:srgbClr val="0070C0"/>
                </a:solidFill>
                <a:latin typeface="Century Gothic" pitchFamily="34" charset="0"/>
              </a:rPr>
              <a:t>Example:  In order to determine how happy students are with their education at BCHS, the principal assigns each student a number from 1 to 1653 (the number of students at the school) and then uses a random number generator to choose 100 numbers between 1 to 1653.  She then surveys all the students with the chosen numbers.</a:t>
            </a:r>
            <a:endParaRPr lang="en-US" sz="2400" b="1" dirty="0">
              <a:solidFill>
                <a:srgbClr val="0070C0"/>
              </a:solidFill>
              <a:latin typeface="Century Gothic"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1066800"/>
            <a:ext cx="8229600" cy="4154984"/>
          </a:xfrm>
          <a:prstGeom prst="rect">
            <a:avLst/>
          </a:prstGeom>
          <a:noFill/>
        </p:spPr>
        <p:txBody>
          <a:bodyPr wrap="square" rtlCol="0">
            <a:spAutoFit/>
          </a:bodyPr>
          <a:lstStyle/>
          <a:p>
            <a:pPr marL="514350" indent="-514350"/>
            <a:r>
              <a:rPr lang="en-US" sz="2400" b="1" dirty="0">
                <a:solidFill>
                  <a:srgbClr val="FF0000"/>
                </a:solidFill>
                <a:latin typeface="Century Gothic" pitchFamily="34" charset="0"/>
              </a:rPr>
              <a:t>3</a:t>
            </a:r>
            <a:r>
              <a:rPr lang="en-US" sz="2400" b="1" dirty="0" smtClean="0">
                <a:solidFill>
                  <a:srgbClr val="FF0000"/>
                </a:solidFill>
                <a:latin typeface="Century Gothic" pitchFamily="34" charset="0"/>
              </a:rPr>
              <a:t>) Simple Random Sample (SRS)—</a:t>
            </a:r>
          </a:p>
          <a:p>
            <a:pPr marL="514350" indent="-514350"/>
            <a:endParaRPr lang="en-US" sz="2400" b="1" dirty="0" smtClean="0">
              <a:solidFill>
                <a:srgbClr val="FF0000"/>
              </a:solidFill>
              <a:latin typeface="Century Gothic" pitchFamily="34" charset="0"/>
            </a:endParaRPr>
          </a:p>
          <a:p>
            <a:pPr marL="514350" indent="-514350"/>
            <a:endParaRPr lang="en-US" sz="2400" b="1" dirty="0">
              <a:solidFill>
                <a:srgbClr val="FF0000"/>
              </a:solidFill>
              <a:latin typeface="Century Gothic" pitchFamily="34" charset="0"/>
            </a:endParaRPr>
          </a:p>
          <a:p>
            <a:pPr marL="514350" indent="-514350"/>
            <a:endParaRPr lang="en-US" sz="2400" b="1" dirty="0">
              <a:solidFill>
                <a:srgbClr val="FF0000"/>
              </a:solidFill>
              <a:latin typeface="Century Gothic" pitchFamily="34" charset="0"/>
            </a:endParaRPr>
          </a:p>
          <a:p>
            <a:pPr marL="514350" indent="-514350"/>
            <a:r>
              <a:rPr lang="en-US" sz="2400" b="1" dirty="0" smtClean="0">
                <a:solidFill>
                  <a:srgbClr val="0070C0"/>
                </a:solidFill>
                <a:latin typeface="Century Gothic" pitchFamily="34" charset="0"/>
              </a:rPr>
              <a:t>Advantages:</a:t>
            </a: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Disadvantages:</a:t>
            </a:r>
            <a:endParaRPr lang="en-US" sz="2400" b="1" dirty="0">
              <a:solidFill>
                <a:srgbClr val="0070C0"/>
              </a:solidFill>
              <a:latin typeface="Century Gothic"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1066800"/>
            <a:ext cx="8229600" cy="4893647"/>
          </a:xfrm>
          <a:prstGeom prst="rect">
            <a:avLst/>
          </a:prstGeom>
          <a:noFill/>
        </p:spPr>
        <p:txBody>
          <a:bodyPr wrap="square" rtlCol="0">
            <a:spAutoFit/>
          </a:bodyPr>
          <a:lstStyle/>
          <a:p>
            <a:pPr marL="514350" indent="-514350"/>
            <a:r>
              <a:rPr lang="en-US" sz="2400" b="1" dirty="0" smtClean="0">
                <a:solidFill>
                  <a:srgbClr val="FF0000"/>
                </a:solidFill>
                <a:latin typeface="Century Gothic" pitchFamily="34" charset="0"/>
              </a:rPr>
              <a:t>4) Stratified Sampling—</a:t>
            </a:r>
            <a:r>
              <a:rPr lang="en-US" sz="2400" b="1" dirty="0" smtClean="0">
                <a:solidFill>
                  <a:srgbClr val="0070C0"/>
                </a:solidFill>
                <a:latin typeface="Century Gothic" pitchFamily="34" charset="0"/>
              </a:rPr>
              <a:t>Divide the population into groups of similar individuals (strata) then select an SRS within each strata.  Combine the SRS from each strata to form your full sample.</a:t>
            </a: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Example:  In order to get a better idea of what BCHS athletes thought about homecoming last year, the director divides all BCHS athletes into the teams they play for, and then selects a random sample from each sports team.  His full sample consists of combining the random samples from each team.</a:t>
            </a:r>
          </a:p>
          <a:p>
            <a:pPr marL="514350" indent="-514350"/>
            <a:endParaRPr lang="en-US" sz="2400" b="1" dirty="0" smtClean="0">
              <a:solidFill>
                <a:srgbClr val="FF0000"/>
              </a:solidFill>
              <a:latin typeface="Century Gothic" pitchFamily="34" charset="0"/>
            </a:endParaRPr>
          </a:p>
          <a:p>
            <a:pPr marL="514350" indent="-514350"/>
            <a:endParaRPr lang="en-US" sz="2400" b="1" dirty="0">
              <a:solidFill>
                <a:srgbClr val="0070C0"/>
              </a:solidFill>
              <a:latin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1066800"/>
            <a:ext cx="8229600" cy="3785652"/>
          </a:xfrm>
          <a:prstGeom prst="rect">
            <a:avLst/>
          </a:prstGeom>
          <a:noFill/>
        </p:spPr>
        <p:txBody>
          <a:bodyPr wrap="square" rtlCol="0">
            <a:spAutoFit/>
          </a:bodyPr>
          <a:lstStyle/>
          <a:p>
            <a:pPr marL="514350" indent="-514350"/>
            <a:r>
              <a:rPr lang="en-US" sz="2400" b="1" dirty="0" smtClean="0">
                <a:solidFill>
                  <a:srgbClr val="FF0000"/>
                </a:solidFill>
                <a:latin typeface="Century Gothic" pitchFamily="34" charset="0"/>
              </a:rPr>
              <a:t>4) Stratified Sampling—</a:t>
            </a: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Advantages:</a:t>
            </a: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Disadvantages:</a:t>
            </a:r>
          </a:p>
          <a:p>
            <a:pPr marL="514350" indent="-514350"/>
            <a:endParaRPr lang="en-US" sz="2400" b="1" dirty="0">
              <a:solidFill>
                <a:srgbClr val="0070C0"/>
              </a:solidFill>
              <a:latin typeface="Century Gothic"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990600"/>
            <a:ext cx="8229600" cy="5632311"/>
          </a:xfrm>
          <a:prstGeom prst="rect">
            <a:avLst/>
          </a:prstGeom>
          <a:noFill/>
        </p:spPr>
        <p:txBody>
          <a:bodyPr wrap="square" rtlCol="0">
            <a:spAutoFit/>
          </a:bodyPr>
          <a:lstStyle/>
          <a:p>
            <a:pPr marL="514350" indent="-514350"/>
            <a:r>
              <a:rPr lang="en-US" sz="2400" b="1" dirty="0">
                <a:solidFill>
                  <a:srgbClr val="FF0000"/>
                </a:solidFill>
                <a:latin typeface="Century Gothic" pitchFamily="34" charset="0"/>
              </a:rPr>
              <a:t>5</a:t>
            </a:r>
            <a:r>
              <a:rPr lang="en-US" sz="2400" b="1" dirty="0" smtClean="0">
                <a:solidFill>
                  <a:srgbClr val="FF0000"/>
                </a:solidFill>
                <a:latin typeface="Century Gothic" pitchFamily="34" charset="0"/>
              </a:rPr>
              <a:t>) Cluster Sampling—</a:t>
            </a:r>
            <a:r>
              <a:rPr lang="en-US" sz="2400" b="1" dirty="0" smtClean="0">
                <a:solidFill>
                  <a:srgbClr val="0070C0"/>
                </a:solidFill>
                <a:latin typeface="Century Gothic" pitchFamily="34" charset="0"/>
              </a:rPr>
              <a:t>Divide the population into sections (clusters) then randomly choose a few of those clusters, and select every member of the clusters chosen.</a:t>
            </a:r>
          </a:p>
          <a:p>
            <a:pPr marL="514350" indent="-514350"/>
            <a:r>
              <a:rPr lang="en-US" sz="2400" b="1" dirty="0" smtClean="0">
                <a:solidFill>
                  <a:srgbClr val="0070C0"/>
                </a:solidFill>
                <a:latin typeface="Century Gothic" pitchFamily="34" charset="0"/>
              </a:rPr>
              <a:t>Example:  A school counselor collects a sample by first dividing up the students into their respective classes (</a:t>
            </a:r>
            <a:r>
              <a:rPr lang="en-US" sz="2400" b="1" dirty="0" err="1" smtClean="0">
                <a:solidFill>
                  <a:srgbClr val="0070C0"/>
                </a:solidFill>
                <a:latin typeface="Century Gothic" pitchFamily="34" charset="0"/>
              </a:rPr>
              <a:t>sr</a:t>
            </a:r>
            <a:r>
              <a:rPr lang="en-US" sz="2400" b="1" dirty="0" smtClean="0">
                <a:solidFill>
                  <a:srgbClr val="0070C0"/>
                </a:solidFill>
                <a:latin typeface="Century Gothic" pitchFamily="34" charset="0"/>
              </a:rPr>
              <a:t>, </a:t>
            </a:r>
            <a:r>
              <a:rPr lang="en-US" sz="2400" b="1" dirty="0" err="1" smtClean="0">
                <a:solidFill>
                  <a:srgbClr val="0070C0"/>
                </a:solidFill>
                <a:latin typeface="Century Gothic" pitchFamily="34" charset="0"/>
              </a:rPr>
              <a:t>jr</a:t>
            </a:r>
            <a:r>
              <a:rPr lang="en-US" sz="2400" b="1" dirty="0" smtClean="0">
                <a:solidFill>
                  <a:srgbClr val="0070C0"/>
                </a:solidFill>
                <a:latin typeface="Century Gothic" pitchFamily="34" charset="0"/>
              </a:rPr>
              <a:t>, </a:t>
            </a:r>
            <a:r>
              <a:rPr lang="en-US" sz="2400" b="1" dirty="0" err="1" smtClean="0">
                <a:solidFill>
                  <a:srgbClr val="0070C0"/>
                </a:solidFill>
                <a:latin typeface="Century Gothic" pitchFamily="34" charset="0"/>
              </a:rPr>
              <a:t>soph</a:t>
            </a:r>
            <a:r>
              <a:rPr lang="en-US" sz="2400" b="1" dirty="0" smtClean="0">
                <a:solidFill>
                  <a:srgbClr val="0070C0"/>
                </a:solidFill>
                <a:latin typeface="Century Gothic" pitchFamily="34" charset="0"/>
              </a:rPr>
              <a:t>, fresh), and then she selects two classes at random and surveys every student within those chosen classes.</a:t>
            </a: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Advantages:</a:t>
            </a: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Disadvantages:</a:t>
            </a:r>
          </a:p>
          <a:p>
            <a:pPr marL="514350" indent="-514350"/>
            <a:endParaRPr lang="en-US" sz="2400" b="1" dirty="0">
              <a:solidFill>
                <a:srgbClr val="0070C0"/>
              </a:solidFill>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4770537"/>
          </a:xfrm>
          <a:prstGeom prst="rect">
            <a:avLst/>
          </a:prstGeom>
          <a:noFill/>
        </p:spPr>
        <p:txBody>
          <a:bodyPr wrap="square" rtlCol="0">
            <a:spAutoFit/>
          </a:bodyPr>
          <a:lstStyle/>
          <a:p>
            <a:r>
              <a:rPr lang="en-US" sz="4000" b="1" u="sng" dirty="0" smtClean="0">
                <a:latin typeface="Century Gothic" pitchFamily="34" charset="0"/>
              </a:rPr>
              <a:t>How</a:t>
            </a:r>
            <a:r>
              <a:rPr lang="en-US" sz="4000" b="1" dirty="0" smtClean="0">
                <a:latin typeface="Century Gothic" pitchFamily="34" charset="0"/>
              </a:rPr>
              <a:t> can we gather information to answer a statistical question?</a:t>
            </a: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Observational studies:</a:t>
            </a:r>
          </a:p>
          <a:p>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Experiments: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707886"/>
          </a:xfrm>
          <a:prstGeom prst="rect">
            <a:avLst/>
          </a:prstGeom>
          <a:noFill/>
        </p:spPr>
        <p:txBody>
          <a:bodyPr wrap="square" rtlCol="0">
            <a:spAutoFit/>
          </a:bodyPr>
          <a:lstStyle/>
          <a:p>
            <a:r>
              <a:rPr lang="en-US" sz="4000" b="1" dirty="0" smtClean="0">
                <a:latin typeface="Century Gothic" pitchFamily="34" charset="0"/>
              </a:rPr>
              <a:t>Sampling Methods to Collect Data</a:t>
            </a:r>
            <a:endParaRPr lang="en-US" sz="4000" b="1" dirty="0">
              <a:latin typeface="Century Gothic" pitchFamily="34" charset="0"/>
            </a:endParaRPr>
          </a:p>
        </p:txBody>
      </p:sp>
      <p:sp>
        <p:nvSpPr>
          <p:cNvPr id="3" name="TextBox 2"/>
          <p:cNvSpPr txBox="1"/>
          <p:nvPr/>
        </p:nvSpPr>
        <p:spPr>
          <a:xfrm>
            <a:off x="304800" y="990600"/>
            <a:ext cx="8229600" cy="4524315"/>
          </a:xfrm>
          <a:prstGeom prst="rect">
            <a:avLst/>
          </a:prstGeom>
          <a:noFill/>
        </p:spPr>
        <p:txBody>
          <a:bodyPr wrap="square" rtlCol="0">
            <a:spAutoFit/>
          </a:bodyPr>
          <a:lstStyle/>
          <a:p>
            <a:pPr marL="514350" indent="-514350"/>
            <a:r>
              <a:rPr lang="en-US" sz="2400" b="1" dirty="0" smtClean="0">
                <a:solidFill>
                  <a:srgbClr val="FF0000"/>
                </a:solidFill>
                <a:latin typeface="Century Gothic" pitchFamily="34" charset="0"/>
              </a:rPr>
              <a:t>6) Systematic Random-- </a:t>
            </a:r>
            <a:r>
              <a:rPr lang="en-US" sz="2400" b="1" dirty="0" smtClean="0">
                <a:solidFill>
                  <a:srgbClr val="0070C0"/>
                </a:solidFill>
                <a:latin typeface="Century Gothic" pitchFamily="34" charset="0"/>
              </a:rPr>
              <a:t>Randomly select an arbitrary starting point from a group, and then select every </a:t>
            </a:r>
            <a:r>
              <a:rPr lang="en-US" sz="2400" b="1" dirty="0" err="1" smtClean="0">
                <a:solidFill>
                  <a:srgbClr val="0070C0"/>
                </a:solidFill>
                <a:latin typeface="Century Gothic" pitchFamily="34" charset="0"/>
              </a:rPr>
              <a:t>kth</a:t>
            </a:r>
            <a:r>
              <a:rPr lang="en-US" sz="2400" b="1" dirty="0" smtClean="0">
                <a:solidFill>
                  <a:srgbClr val="0070C0"/>
                </a:solidFill>
                <a:latin typeface="Century Gothic" pitchFamily="34" charset="0"/>
              </a:rPr>
              <a:t> member of the population.</a:t>
            </a:r>
          </a:p>
          <a:p>
            <a:pPr marL="514350" indent="-514350"/>
            <a:endParaRPr lang="en-US" sz="2400" b="1" dirty="0" smtClean="0">
              <a:solidFill>
                <a:srgbClr val="0070C0"/>
              </a:solidFill>
              <a:latin typeface="Century Gothic" pitchFamily="34" charset="0"/>
            </a:endParaRPr>
          </a:p>
          <a:p>
            <a:pPr marL="514350" indent="-514350"/>
            <a:r>
              <a:rPr lang="en-US" sz="2400" b="1" dirty="0" err="1" smtClean="0">
                <a:solidFill>
                  <a:srgbClr val="0070C0"/>
                </a:solidFill>
                <a:latin typeface="Century Gothic" pitchFamily="34" charset="0"/>
              </a:rPr>
              <a:t>Example:HP</a:t>
            </a:r>
            <a:r>
              <a:rPr lang="en-US" sz="2400" b="1" dirty="0" smtClean="0">
                <a:solidFill>
                  <a:srgbClr val="0070C0"/>
                </a:solidFill>
                <a:latin typeface="Century Gothic" pitchFamily="34" charset="0"/>
              </a:rPr>
              <a:t> selects every 200</a:t>
            </a:r>
            <a:r>
              <a:rPr lang="en-US" sz="2400" b="1" baseline="30000" dirty="0" smtClean="0">
                <a:solidFill>
                  <a:srgbClr val="0070C0"/>
                </a:solidFill>
                <a:latin typeface="Century Gothic" pitchFamily="34" charset="0"/>
              </a:rPr>
              <a:t>th</a:t>
            </a:r>
            <a:r>
              <a:rPr lang="en-US" sz="2400" b="1" dirty="0" smtClean="0">
                <a:solidFill>
                  <a:srgbClr val="0070C0"/>
                </a:solidFill>
                <a:latin typeface="Century Gothic" pitchFamily="34" charset="0"/>
              </a:rPr>
              <a:t> computer off the assembly line and inspects it for quality control.</a:t>
            </a: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Advantages:</a:t>
            </a:r>
          </a:p>
          <a:p>
            <a:pPr marL="514350" indent="-514350"/>
            <a:endParaRPr lang="en-US" sz="2400" b="1" dirty="0">
              <a:solidFill>
                <a:srgbClr val="0070C0"/>
              </a:solidFill>
              <a:latin typeface="Century Gothic" pitchFamily="34" charset="0"/>
            </a:endParaRPr>
          </a:p>
          <a:p>
            <a:pPr marL="514350" indent="-514350"/>
            <a:endParaRPr lang="en-US" sz="2400" b="1" dirty="0" smtClean="0">
              <a:solidFill>
                <a:srgbClr val="0070C0"/>
              </a:solidFill>
              <a:latin typeface="Century Gothic" pitchFamily="34" charset="0"/>
            </a:endParaRPr>
          </a:p>
          <a:p>
            <a:pPr marL="514350" indent="-514350"/>
            <a:r>
              <a:rPr lang="en-US" sz="2400" b="1" dirty="0" smtClean="0">
                <a:solidFill>
                  <a:srgbClr val="0070C0"/>
                </a:solidFill>
                <a:latin typeface="Century Gothic" pitchFamily="34" charset="0"/>
              </a:rPr>
              <a:t>Disadvantages:</a:t>
            </a:r>
          </a:p>
          <a:p>
            <a:pPr marL="514350" indent="-514350"/>
            <a:endParaRPr lang="en-US" sz="2400" b="1" dirty="0">
              <a:solidFill>
                <a:srgbClr val="0070C0"/>
              </a:solidFill>
              <a:latin typeface="Century Gothic"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382000" cy="4770537"/>
          </a:xfrm>
          <a:prstGeom prst="rect">
            <a:avLst/>
          </a:prstGeom>
          <a:noFill/>
        </p:spPr>
        <p:txBody>
          <a:bodyPr wrap="square" rtlCol="0">
            <a:spAutoFit/>
          </a:bodyPr>
          <a:lstStyle/>
          <a:p>
            <a:r>
              <a:rPr lang="en-US" sz="3200" b="1" dirty="0" smtClean="0">
                <a:latin typeface="Century Gothic" pitchFamily="34" charset="0"/>
              </a:rPr>
              <a:t>More About Simple Random Samples…</a:t>
            </a:r>
          </a:p>
          <a:p>
            <a:endParaRPr lang="en-US" sz="3200" b="1" dirty="0">
              <a:latin typeface="Century Gothic" pitchFamily="34" charset="0"/>
            </a:endParaRPr>
          </a:p>
          <a:p>
            <a:r>
              <a:rPr lang="en-US" sz="2400" b="1" dirty="0" smtClean="0">
                <a:latin typeface="Century Gothic" pitchFamily="34" charset="0"/>
              </a:rPr>
              <a:t>There are several ways we could generate a completely random sample.  For example, we could throw people’s names in a hat, and then draw then out at random.  Since that is not very practical when we have a large number to choose from, we have a couple of other ways to do it:</a:t>
            </a:r>
          </a:p>
          <a:p>
            <a:endParaRPr lang="en-US" sz="2400" b="1" dirty="0">
              <a:latin typeface="Century Gothic" pitchFamily="34" charset="0"/>
            </a:endParaRPr>
          </a:p>
          <a:p>
            <a:pPr marL="457200" indent="-457200">
              <a:buAutoNum type="arabicPeriod"/>
            </a:pPr>
            <a:r>
              <a:rPr lang="en-US" sz="2400" b="1" dirty="0" smtClean="0">
                <a:latin typeface="Century Gothic" pitchFamily="34" charset="0"/>
              </a:rPr>
              <a:t>Random Number Generator on the calculator.</a:t>
            </a:r>
          </a:p>
          <a:p>
            <a:pPr marL="457200" indent="-457200"/>
            <a:endParaRPr lang="en-US" sz="2400" b="1" dirty="0" smtClean="0">
              <a:latin typeface="Century Gothic" pitchFamily="34" charset="0"/>
            </a:endParaRPr>
          </a:p>
          <a:p>
            <a:pPr marL="457200" indent="-457200"/>
            <a:r>
              <a:rPr lang="en-US" sz="2400" b="1" dirty="0" smtClean="0">
                <a:latin typeface="Century Gothic" pitchFamily="34" charset="0"/>
              </a:rPr>
              <a:t>2.  Random Number Table (Table B in your text).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5016758"/>
          </a:xfrm>
          <a:prstGeom prst="rect">
            <a:avLst/>
          </a:prstGeom>
          <a:noFill/>
        </p:spPr>
        <p:txBody>
          <a:bodyPr wrap="square" rtlCol="0">
            <a:spAutoFit/>
          </a:bodyPr>
          <a:lstStyle/>
          <a:p>
            <a:r>
              <a:rPr lang="en-US" sz="3200" b="1" u="sng" dirty="0" smtClean="0">
                <a:latin typeface="Century Gothic" pitchFamily="34" charset="0"/>
              </a:rPr>
              <a:t>Example 1:</a:t>
            </a:r>
            <a:r>
              <a:rPr lang="en-US" sz="3200" b="1" dirty="0" smtClean="0">
                <a:latin typeface="Century Gothic" pitchFamily="34" charset="0"/>
              </a:rPr>
              <a:t>  </a:t>
            </a:r>
          </a:p>
          <a:p>
            <a:endParaRPr lang="en-US" sz="3200" b="1" dirty="0">
              <a:latin typeface="Century Gothic" pitchFamily="34" charset="0"/>
            </a:endParaRPr>
          </a:p>
          <a:p>
            <a:r>
              <a:rPr lang="en-US" sz="3200" b="1" dirty="0" smtClean="0">
                <a:latin typeface="Century Gothic" pitchFamily="34" charset="0"/>
              </a:rPr>
              <a:t>You have 10 marbles.  You can’t decide which your favorites are so you just decide to select 5 at random.  You decide to use a random number table to do this.  First, you numbered each marble from 0 to 9 (with no repeats).  Use the first line of the random number table to randomly select 5 marbles.</a:t>
            </a:r>
            <a:endParaRPr lang="en-US" sz="3200" b="1" dirty="0">
              <a:latin typeface="Century Gothic"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305800" cy="3108543"/>
          </a:xfrm>
          <a:prstGeom prst="rect">
            <a:avLst/>
          </a:prstGeom>
          <a:noFill/>
        </p:spPr>
        <p:txBody>
          <a:bodyPr wrap="square" rtlCol="0">
            <a:spAutoFit/>
          </a:bodyPr>
          <a:lstStyle/>
          <a:p>
            <a:r>
              <a:rPr lang="en-US" sz="2800" b="1" dirty="0" smtClean="0">
                <a:latin typeface="Century Gothic" pitchFamily="34" charset="0"/>
              </a:rPr>
              <a:t>Example 2:</a:t>
            </a:r>
          </a:p>
          <a:p>
            <a:endParaRPr lang="en-US" sz="2800" b="1" dirty="0">
              <a:latin typeface="Century Gothic" pitchFamily="34" charset="0"/>
            </a:endParaRPr>
          </a:p>
          <a:p>
            <a:r>
              <a:rPr lang="en-US" sz="2800" b="1" dirty="0" smtClean="0">
                <a:latin typeface="Century Gothic" pitchFamily="34" charset="0"/>
              </a:rPr>
              <a:t>There are 23 students in an AP Statistics class.  Each student is assigned a number from 1 to 23 (with no repeats).  Use the second line of the random number table to randomly select 5 students from this class.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6001643"/>
          </a:xfrm>
          <a:prstGeom prst="rect">
            <a:avLst/>
          </a:prstGeom>
          <a:noFill/>
        </p:spPr>
        <p:txBody>
          <a:bodyPr wrap="square" rtlCol="0">
            <a:spAutoFit/>
          </a:bodyPr>
          <a:lstStyle/>
          <a:p>
            <a:r>
              <a:rPr lang="en-US" sz="3200" b="1" dirty="0" smtClean="0">
                <a:latin typeface="Century Gothic" pitchFamily="34" charset="0"/>
              </a:rPr>
              <a:t>Steps to Follow When Choosing a SRS:</a:t>
            </a:r>
          </a:p>
          <a:p>
            <a:endParaRPr lang="en-US" sz="3200" b="1" dirty="0">
              <a:latin typeface="Century Gothic" pitchFamily="34" charset="0"/>
            </a:endParaRPr>
          </a:p>
          <a:p>
            <a:r>
              <a:rPr lang="en-US" sz="3200" b="1" dirty="0" smtClean="0">
                <a:latin typeface="Century Gothic" pitchFamily="34" charset="0"/>
              </a:rPr>
              <a:t>1.</a:t>
            </a:r>
          </a:p>
          <a:p>
            <a:endParaRPr lang="en-US" sz="3200" b="1" dirty="0">
              <a:latin typeface="Century Gothic" pitchFamily="34" charset="0"/>
            </a:endParaRPr>
          </a:p>
          <a:p>
            <a:endParaRPr lang="en-US" sz="3200" b="1" dirty="0" smtClean="0">
              <a:latin typeface="Century Gothic" pitchFamily="34" charset="0"/>
            </a:endParaRPr>
          </a:p>
          <a:p>
            <a:r>
              <a:rPr lang="en-US" sz="3200" b="1" dirty="0" smtClean="0">
                <a:latin typeface="Century Gothic" pitchFamily="34" charset="0"/>
              </a:rPr>
              <a:t>2.  </a:t>
            </a:r>
          </a:p>
          <a:p>
            <a:endParaRPr lang="en-US" sz="3200" b="1" dirty="0">
              <a:latin typeface="Century Gothic" pitchFamily="34" charset="0"/>
            </a:endParaRPr>
          </a:p>
          <a:p>
            <a:endParaRPr lang="en-US" sz="3200" b="1" dirty="0" smtClean="0">
              <a:latin typeface="Century Gothic" pitchFamily="34" charset="0"/>
            </a:endParaRPr>
          </a:p>
          <a:p>
            <a:r>
              <a:rPr lang="en-US" sz="3200" b="1" dirty="0" smtClean="0">
                <a:latin typeface="Century Gothic" pitchFamily="34" charset="0"/>
              </a:rPr>
              <a:t>3.   </a:t>
            </a:r>
          </a:p>
          <a:p>
            <a:endParaRPr lang="en-US" sz="3200" b="1" dirty="0">
              <a:latin typeface="Century Gothic" pitchFamily="34" charset="0"/>
            </a:endParaRPr>
          </a:p>
          <a:p>
            <a:endParaRPr lang="en-US" sz="3200" b="1" dirty="0" smtClean="0">
              <a:latin typeface="Century Gothic" pitchFamily="34" charset="0"/>
            </a:endParaRPr>
          </a:p>
          <a:p>
            <a:r>
              <a:rPr lang="en-US" sz="3200" b="1" dirty="0" smtClean="0">
                <a:latin typeface="Century Gothic" pitchFamily="34" charset="0"/>
              </a:rPr>
              <a:t>4.  </a:t>
            </a:r>
            <a:endParaRPr lang="en-US" sz="3200" b="1" dirty="0">
              <a:latin typeface="Century Gothic"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7620000" cy="2862322"/>
          </a:xfrm>
          <a:prstGeom prst="rect">
            <a:avLst/>
          </a:prstGeom>
          <a:noFill/>
        </p:spPr>
        <p:txBody>
          <a:bodyPr wrap="square" rtlCol="0">
            <a:spAutoFit/>
          </a:bodyPr>
          <a:lstStyle/>
          <a:p>
            <a:r>
              <a:rPr lang="en-US" sz="3600" b="1" dirty="0" smtClean="0">
                <a:latin typeface="Century Gothic" pitchFamily="34" charset="0"/>
              </a:rPr>
              <a:t>Random Number Table Rules:</a:t>
            </a:r>
          </a:p>
          <a:p>
            <a:endParaRPr lang="en-US" sz="3600" b="1" dirty="0">
              <a:latin typeface="Century Gothic" pitchFamily="34" charset="0"/>
            </a:endParaRPr>
          </a:p>
          <a:p>
            <a:endParaRPr lang="en-US" sz="3600" b="1" dirty="0" smtClean="0">
              <a:latin typeface="Century Gothic" pitchFamily="34" charset="0"/>
            </a:endParaRPr>
          </a:p>
          <a:p>
            <a:endParaRPr lang="en-US" sz="3600" b="1" dirty="0">
              <a:latin typeface="Century Gothic" pitchFamily="34" charset="0"/>
            </a:endParaRPr>
          </a:p>
          <a:p>
            <a:endParaRPr lang="en-US" sz="3600" b="1" dirty="0">
              <a:latin typeface="Century Gothic"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5262979"/>
          </a:xfrm>
          <a:prstGeom prst="rect">
            <a:avLst/>
          </a:prstGeom>
          <a:noFill/>
        </p:spPr>
        <p:txBody>
          <a:bodyPr wrap="square" rtlCol="0">
            <a:spAutoFit/>
          </a:bodyPr>
          <a:lstStyle/>
          <a:p>
            <a:r>
              <a:rPr lang="en-US" sz="2400" b="1" dirty="0" smtClean="0">
                <a:latin typeface="Century Gothic" pitchFamily="34" charset="0"/>
              </a:rPr>
              <a:t>100 subjects are randomly assigned to two types of diet pills.  50 people are given type A pill and a strict diet to maintain.  50 people are given type B pill with no specific diet instructions.  In a second study, people responded to a questionnaire asking about the average hours they exercised and the number of pounds they lost.  Which of the following statements is true?</a:t>
            </a:r>
          </a:p>
          <a:p>
            <a:pPr marL="514350" indent="-514350">
              <a:buAutoNum type="alphaLcPeriod"/>
            </a:pPr>
            <a:r>
              <a:rPr lang="en-US" sz="2400" b="1" dirty="0" smtClean="0">
                <a:latin typeface="Century Gothic" pitchFamily="34" charset="0"/>
              </a:rPr>
              <a:t>The first was an experiment, while the second was an observational study.</a:t>
            </a:r>
          </a:p>
          <a:p>
            <a:pPr marL="514350" indent="-514350">
              <a:buAutoNum type="alphaLcPeriod"/>
            </a:pPr>
            <a:r>
              <a:rPr lang="en-US" sz="2400" b="1" dirty="0" smtClean="0">
                <a:latin typeface="Century Gothic" pitchFamily="34" charset="0"/>
              </a:rPr>
              <a:t>The first was an observational study, while the second was a controlled experiment.</a:t>
            </a:r>
          </a:p>
          <a:p>
            <a:pPr marL="514350" indent="-514350">
              <a:buAutoNum type="alphaLcPeriod"/>
            </a:pPr>
            <a:r>
              <a:rPr lang="en-US" sz="2400" b="1" dirty="0" smtClean="0">
                <a:latin typeface="Century Gothic" pitchFamily="34" charset="0"/>
              </a:rPr>
              <a:t>Both studies are experiments.</a:t>
            </a:r>
          </a:p>
          <a:p>
            <a:pPr marL="514350" indent="-514350">
              <a:buAutoNum type="alphaLcPeriod"/>
            </a:pPr>
            <a:r>
              <a:rPr lang="en-US" sz="2400" b="1" dirty="0" smtClean="0">
                <a:latin typeface="Century Gothic" pitchFamily="34" charset="0"/>
              </a:rPr>
              <a:t>Both studies are observational studies.</a:t>
            </a:r>
          </a:p>
          <a:p>
            <a:pPr marL="514350" indent="-514350">
              <a:buAutoNum type="alphaLcPeriod"/>
            </a:pPr>
            <a:r>
              <a:rPr lang="en-US" sz="2400" b="1" dirty="0" smtClean="0">
                <a:latin typeface="Century Gothic" pitchFamily="34" charset="0"/>
              </a:rPr>
              <a:t>None of the above statements are true.</a:t>
            </a:r>
            <a:endParaRPr lang="en-US" sz="2400" b="1" dirty="0">
              <a:latin typeface="Century Gothic"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305800" cy="4893647"/>
          </a:xfrm>
          <a:prstGeom prst="rect">
            <a:avLst/>
          </a:prstGeom>
          <a:noFill/>
        </p:spPr>
        <p:txBody>
          <a:bodyPr wrap="square" rtlCol="0">
            <a:spAutoFit/>
          </a:bodyPr>
          <a:lstStyle/>
          <a:p>
            <a:r>
              <a:rPr lang="en-US" sz="2400" b="1" dirty="0" smtClean="0">
                <a:latin typeface="Century Gothic" pitchFamily="34" charset="0"/>
              </a:rPr>
              <a:t>Which of the following are true statements?</a:t>
            </a:r>
          </a:p>
          <a:p>
            <a:pPr marL="514350" indent="-514350">
              <a:buAutoNum type="romanUcPeriod"/>
            </a:pPr>
            <a:r>
              <a:rPr lang="en-US" sz="2400" b="1" dirty="0" smtClean="0">
                <a:latin typeface="Century Gothic" pitchFamily="34" charset="0"/>
              </a:rPr>
              <a:t>A census aims to obtain information about an entire population by studying a small sample of the population.</a:t>
            </a:r>
          </a:p>
          <a:p>
            <a:pPr marL="514350" indent="-514350">
              <a:buAutoNum type="romanUcPeriod"/>
            </a:pPr>
            <a:r>
              <a:rPr lang="en-US" sz="2400" b="1" dirty="0" smtClean="0">
                <a:latin typeface="Century Gothic" pitchFamily="34" charset="0"/>
              </a:rPr>
              <a:t>Sample surveys are experiments.</a:t>
            </a:r>
          </a:p>
          <a:p>
            <a:pPr marL="514350" indent="-514350">
              <a:buAutoNum type="romanUcPeriod"/>
            </a:pPr>
            <a:r>
              <a:rPr lang="en-US" sz="2400" b="1" dirty="0" smtClean="0">
                <a:latin typeface="Century Gothic" pitchFamily="34" charset="0"/>
              </a:rPr>
              <a:t>A treatment is imposed in an observational study.</a:t>
            </a:r>
          </a:p>
          <a:p>
            <a:pPr marL="514350" indent="-514350">
              <a:buAutoNum type="romanUcPeriod"/>
            </a:pPr>
            <a:endParaRPr lang="en-US" sz="2400" b="1" dirty="0" smtClean="0">
              <a:latin typeface="Century Gothic" pitchFamily="34" charset="0"/>
            </a:endParaRPr>
          </a:p>
          <a:p>
            <a:pPr marL="514350" indent="-514350"/>
            <a:endParaRPr lang="en-US" sz="2400" b="1" dirty="0">
              <a:latin typeface="Century Gothic" pitchFamily="34" charset="0"/>
            </a:endParaRPr>
          </a:p>
          <a:p>
            <a:pPr marL="514350" indent="-514350">
              <a:buAutoNum type="alphaLcPeriod"/>
            </a:pPr>
            <a:r>
              <a:rPr lang="en-US" sz="2400" b="1" dirty="0" smtClean="0">
                <a:latin typeface="Century Gothic" pitchFamily="34" charset="0"/>
              </a:rPr>
              <a:t>I only</a:t>
            </a:r>
          </a:p>
          <a:p>
            <a:pPr marL="514350" indent="-514350">
              <a:buAutoNum type="alphaLcPeriod"/>
            </a:pPr>
            <a:r>
              <a:rPr lang="en-US" sz="2400" b="1" dirty="0" smtClean="0">
                <a:latin typeface="Century Gothic" pitchFamily="34" charset="0"/>
              </a:rPr>
              <a:t>II only</a:t>
            </a:r>
          </a:p>
          <a:p>
            <a:pPr marL="514350" indent="-514350">
              <a:buAutoNum type="alphaLcPeriod"/>
            </a:pPr>
            <a:r>
              <a:rPr lang="en-US" sz="2400" b="1" dirty="0" smtClean="0">
                <a:latin typeface="Century Gothic" pitchFamily="34" charset="0"/>
              </a:rPr>
              <a:t>III only</a:t>
            </a:r>
          </a:p>
          <a:p>
            <a:pPr marL="514350" indent="-514350">
              <a:buAutoNum type="alphaLcPeriod"/>
            </a:pPr>
            <a:r>
              <a:rPr lang="en-US" sz="2400" b="1" dirty="0" smtClean="0">
                <a:latin typeface="Century Gothic" pitchFamily="34" charset="0"/>
              </a:rPr>
              <a:t>II and III </a:t>
            </a:r>
          </a:p>
          <a:p>
            <a:pPr marL="514350" indent="-514350">
              <a:buAutoNum type="alphaLcPeriod"/>
            </a:pPr>
            <a:r>
              <a:rPr lang="en-US" sz="2400" b="1" dirty="0" smtClean="0">
                <a:latin typeface="Century Gothic" pitchFamily="34" charset="0"/>
              </a:rPr>
              <a:t>None of the above.</a:t>
            </a:r>
            <a:endParaRPr lang="en-US" sz="2400" b="1" dirty="0">
              <a:latin typeface="Century Gothic"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6370975"/>
          </a:xfrm>
          <a:prstGeom prst="rect">
            <a:avLst/>
          </a:prstGeom>
          <a:noFill/>
        </p:spPr>
        <p:txBody>
          <a:bodyPr wrap="square" rtlCol="0">
            <a:spAutoFit/>
          </a:bodyPr>
          <a:lstStyle/>
          <a:p>
            <a:r>
              <a:rPr lang="en-US" sz="2400" b="1" dirty="0" smtClean="0">
                <a:latin typeface="Century Gothic" pitchFamily="34" charset="0"/>
              </a:rPr>
              <a:t>A large university is considering introducing a new major in Economic Geography and wishes to poll the current student body for their opinion of the feasibility of introducing such a major.  The Office of Public Relations mails a questionnaire on this issue to a SRS of 2000 students currently enrolled in the university.  Of the 2000 questionnaires mailed, 532 have been returned of which 219 students support the new major.  Which of the following represents the population for this study?</a:t>
            </a:r>
          </a:p>
          <a:p>
            <a:endParaRPr lang="en-US" sz="2400" b="1" dirty="0" smtClean="0">
              <a:latin typeface="Century Gothic" pitchFamily="34" charset="0"/>
            </a:endParaRPr>
          </a:p>
          <a:p>
            <a:pPr marL="457200" indent="-457200">
              <a:buAutoNum type="alphaLcPeriod"/>
            </a:pPr>
            <a:r>
              <a:rPr lang="en-US" sz="2400" b="1" dirty="0" smtClean="0">
                <a:latin typeface="Century Gothic" pitchFamily="34" charset="0"/>
              </a:rPr>
              <a:t>The 2000 students receiving the questionnaire</a:t>
            </a:r>
          </a:p>
          <a:p>
            <a:pPr marL="457200" indent="-457200">
              <a:buAutoNum type="alphaLcPeriod"/>
            </a:pPr>
            <a:r>
              <a:rPr lang="en-US" sz="2400" b="1" dirty="0" smtClean="0">
                <a:latin typeface="Century Gothic" pitchFamily="34" charset="0"/>
              </a:rPr>
              <a:t>The 532 students who responded</a:t>
            </a:r>
          </a:p>
          <a:p>
            <a:pPr marL="457200" indent="-457200">
              <a:buAutoNum type="alphaLcPeriod"/>
            </a:pPr>
            <a:r>
              <a:rPr lang="en-US" sz="2400" b="1" dirty="0" smtClean="0">
                <a:latin typeface="Century Gothic" pitchFamily="34" charset="0"/>
              </a:rPr>
              <a:t>The 219 students who support the new major</a:t>
            </a:r>
          </a:p>
          <a:p>
            <a:pPr marL="457200" indent="-457200">
              <a:buAutoNum type="alphaLcPeriod"/>
            </a:pPr>
            <a:r>
              <a:rPr lang="en-US" sz="2400" b="1" dirty="0" smtClean="0">
                <a:latin typeface="Century Gothic" pitchFamily="34" charset="0"/>
              </a:rPr>
              <a:t>The 2000 students selected to represent a sample of the population of all currently enrolled students</a:t>
            </a:r>
          </a:p>
          <a:p>
            <a:pPr marL="457200" indent="-457200">
              <a:buAutoNum type="alphaLcPeriod"/>
            </a:pPr>
            <a:r>
              <a:rPr lang="en-US" sz="2400" b="1" dirty="0" smtClean="0">
                <a:latin typeface="Century Gothic" pitchFamily="34" charset="0"/>
              </a:rPr>
              <a:t>All students who are currently enrolled and all past alumni of the university</a:t>
            </a:r>
            <a:endParaRPr lang="en-US" sz="2400" b="1"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4893647"/>
          </a:xfrm>
          <a:prstGeom prst="rect">
            <a:avLst/>
          </a:prstGeom>
          <a:noFill/>
        </p:spPr>
        <p:txBody>
          <a:bodyPr wrap="square" rtlCol="0">
            <a:spAutoFit/>
          </a:bodyPr>
          <a:lstStyle/>
          <a:p>
            <a:r>
              <a:rPr lang="en-US" sz="4000" b="1" u="sng" dirty="0" smtClean="0">
                <a:latin typeface="Century Gothic" pitchFamily="34" charset="0"/>
              </a:rPr>
              <a:t>How</a:t>
            </a:r>
            <a:r>
              <a:rPr lang="en-US" sz="4000" b="1" dirty="0" smtClean="0">
                <a:latin typeface="Century Gothic" pitchFamily="34" charset="0"/>
              </a:rPr>
              <a:t> can we gather information to answer a statistical question?</a:t>
            </a: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Observational studies:</a:t>
            </a:r>
          </a:p>
          <a:p>
            <a:r>
              <a:rPr lang="en-US" sz="2400" b="1" dirty="0" smtClean="0">
                <a:solidFill>
                  <a:srgbClr val="FF0000"/>
                </a:solidFill>
                <a:latin typeface="Century Gothic" pitchFamily="34" charset="0"/>
              </a:rPr>
              <a:t>	watching/observing individuals and recording observations of interest.  Observers do not try to influence a response.</a:t>
            </a:r>
            <a:endParaRPr lang="en-US" sz="2400" b="1" dirty="0">
              <a:solidFill>
                <a:srgbClr val="FF000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Experiments: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077200" cy="4524315"/>
          </a:xfrm>
          <a:prstGeom prst="rect">
            <a:avLst/>
          </a:prstGeom>
          <a:noFill/>
        </p:spPr>
        <p:txBody>
          <a:bodyPr wrap="square" rtlCol="0">
            <a:spAutoFit/>
          </a:bodyPr>
          <a:lstStyle/>
          <a:p>
            <a:r>
              <a:rPr lang="en-US" sz="2400" b="1" dirty="0" smtClean="0">
                <a:latin typeface="Century Gothic" pitchFamily="34" charset="0"/>
              </a:rPr>
              <a:t>Creating a sample of students by first dividing the entire student body into four groups:  seniors, juniors, sophomores, and freshmen, and then selecting a simple random sample (SRS) from each of the four groups is an example of</a:t>
            </a:r>
          </a:p>
          <a:p>
            <a:endParaRPr lang="en-US" sz="2400" b="1" dirty="0">
              <a:latin typeface="Century Gothic" pitchFamily="34" charset="0"/>
            </a:endParaRPr>
          </a:p>
          <a:p>
            <a:pPr marL="457200" indent="-457200">
              <a:buAutoNum type="alphaLcPeriod"/>
            </a:pPr>
            <a:r>
              <a:rPr lang="en-US" sz="2400" b="1" dirty="0" smtClean="0">
                <a:latin typeface="Century Gothic" pitchFamily="34" charset="0"/>
              </a:rPr>
              <a:t>Random sampling</a:t>
            </a:r>
          </a:p>
          <a:p>
            <a:pPr marL="457200" indent="-457200">
              <a:buAutoNum type="alphaLcPeriod"/>
            </a:pPr>
            <a:r>
              <a:rPr lang="en-US" sz="2400" b="1" dirty="0" smtClean="0">
                <a:latin typeface="Century Gothic" pitchFamily="34" charset="0"/>
              </a:rPr>
              <a:t>Cluster sampling</a:t>
            </a:r>
          </a:p>
          <a:p>
            <a:pPr marL="457200" indent="-457200">
              <a:buAutoNum type="alphaLcPeriod"/>
            </a:pPr>
            <a:r>
              <a:rPr lang="en-US" sz="2400" b="1" dirty="0" smtClean="0">
                <a:latin typeface="Century Gothic" pitchFamily="34" charset="0"/>
              </a:rPr>
              <a:t>Stratified sampling</a:t>
            </a:r>
          </a:p>
          <a:p>
            <a:pPr marL="457200" indent="-457200">
              <a:buAutoNum type="alphaLcPeriod"/>
            </a:pPr>
            <a:r>
              <a:rPr lang="en-US" sz="2400" b="1" dirty="0" smtClean="0">
                <a:latin typeface="Century Gothic" pitchFamily="34" charset="0"/>
              </a:rPr>
              <a:t>Systematic sampling</a:t>
            </a:r>
          </a:p>
          <a:p>
            <a:pPr marL="457200" indent="-457200">
              <a:buAutoNum type="alphaLcPeriod"/>
            </a:pPr>
            <a:r>
              <a:rPr lang="en-US" sz="2400" b="1" dirty="0" smtClean="0">
                <a:latin typeface="Century Gothic" pitchFamily="34" charset="0"/>
              </a:rPr>
              <a:t>Convenience sampling</a:t>
            </a:r>
          </a:p>
          <a:p>
            <a:pPr marL="457200" indent="-457200"/>
            <a:endParaRPr lang="en-US" sz="2400" b="1" dirty="0">
              <a:latin typeface="Century Gothic"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7924800" cy="5262979"/>
          </a:xfrm>
          <a:prstGeom prst="rect">
            <a:avLst/>
          </a:prstGeom>
          <a:noFill/>
        </p:spPr>
        <p:txBody>
          <a:bodyPr wrap="square" rtlCol="0">
            <a:spAutoFit/>
          </a:bodyPr>
          <a:lstStyle/>
          <a:p>
            <a:r>
              <a:rPr lang="en-US" sz="2400" b="1" dirty="0" smtClean="0">
                <a:latin typeface="Century Gothic" pitchFamily="34" charset="0"/>
              </a:rPr>
              <a:t>A market research firm is hired by a nationally known cosmetics company to test new formulations of moisturizer.  Using their extensive list of possible subjects, the market research firm first divides the subjects into 5 age groups and then randomly selected names from each age group to participate in the study.  This is an example of</a:t>
            </a:r>
          </a:p>
          <a:p>
            <a:endParaRPr lang="en-US" sz="2400" b="1" dirty="0">
              <a:latin typeface="Century Gothic" pitchFamily="34" charset="0"/>
            </a:endParaRPr>
          </a:p>
          <a:p>
            <a:pPr marL="457200" indent="-457200">
              <a:buAutoNum type="alphaLcPeriod"/>
            </a:pPr>
            <a:r>
              <a:rPr lang="en-US" sz="2400" b="1" dirty="0" smtClean="0">
                <a:latin typeface="Century Gothic" pitchFamily="34" charset="0"/>
              </a:rPr>
              <a:t>A simple random sample</a:t>
            </a:r>
          </a:p>
          <a:p>
            <a:pPr marL="457200" indent="-457200">
              <a:buAutoNum type="alphaLcPeriod"/>
            </a:pPr>
            <a:r>
              <a:rPr lang="en-US" sz="2400" b="1" dirty="0" smtClean="0">
                <a:latin typeface="Century Gothic" pitchFamily="34" charset="0"/>
              </a:rPr>
              <a:t>Stratified sampling</a:t>
            </a:r>
          </a:p>
          <a:p>
            <a:pPr marL="457200" indent="-457200">
              <a:buAutoNum type="alphaLcPeriod"/>
            </a:pPr>
            <a:r>
              <a:rPr lang="en-US" sz="2400" b="1" dirty="0" smtClean="0">
                <a:latin typeface="Century Gothic" pitchFamily="34" charset="0"/>
              </a:rPr>
              <a:t>Cluster sampling</a:t>
            </a:r>
          </a:p>
          <a:p>
            <a:pPr marL="457200" indent="-457200">
              <a:buAutoNum type="alphaLcPeriod"/>
            </a:pPr>
            <a:r>
              <a:rPr lang="en-US" sz="2400" b="1" dirty="0" smtClean="0">
                <a:latin typeface="Century Gothic" pitchFamily="34" charset="0"/>
              </a:rPr>
              <a:t>Convenience sampling</a:t>
            </a:r>
          </a:p>
          <a:p>
            <a:pPr marL="457200" indent="-457200">
              <a:buAutoNum type="alphaLcPeriod"/>
            </a:pPr>
            <a:r>
              <a:rPr lang="en-US" sz="2400" b="1" dirty="0" smtClean="0">
                <a:latin typeface="Century Gothic" pitchFamily="34" charset="0"/>
              </a:rPr>
              <a:t>Systematic sampling</a:t>
            </a:r>
          </a:p>
          <a:p>
            <a:pPr marL="457200" indent="-457200"/>
            <a:endParaRPr lang="en-US" sz="2400" b="1" dirty="0">
              <a:latin typeface="Century Gothic"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05800" cy="3785652"/>
          </a:xfrm>
          <a:prstGeom prst="rect">
            <a:avLst/>
          </a:prstGeom>
          <a:noFill/>
        </p:spPr>
        <p:txBody>
          <a:bodyPr wrap="square" rtlCol="0">
            <a:spAutoFit/>
          </a:bodyPr>
          <a:lstStyle/>
          <a:p>
            <a:r>
              <a:rPr lang="en-US" sz="2400" b="1" dirty="0" smtClean="0">
                <a:latin typeface="Century Gothic" pitchFamily="34" charset="0"/>
              </a:rPr>
              <a:t>Creating a sample of students by starting with the second name in the student directory and selecting every 15</a:t>
            </a:r>
            <a:r>
              <a:rPr lang="en-US" sz="2400" b="1" baseline="30000" dirty="0" smtClean="0">
                <a:latin typeface="Century Gothic" pitchFamily="34" charset="0"/>
              </a:rPr>
              <a:t>th</a:t>
            </a:r>
            <a:r>
              <a:rPr lang="en-US" sz="2400" b="1" dirty="0" smtClean="0">
                <a:latin typeface="Century Gothic" pitchFamily="34" charset="0"/>
              </a:rPr>
              <a:t> name after that best describes</a:t>
            </a:r>
          </a:p>
          <a:p>
            <a:endParaRPr lang="en-US" sz="2400" b="1" dirty="0">
              <a:latin typeface="Century Gothic" pitchFamily="34" charset="0"/>
            </a:endParaRPr>
          </a:p>
          <a:p>
            <a:pPr marL="457200" indent="-457200">
              <a:buAutoNum type="alphaLcPeriod"/>
            </a:pPr>
            <a:r>
              <a:rPr lang="en-US" sz="2400" b="1" dirty="0" smtClean="0">
                <a:latin typeface="Century Gothic" pitchFamily="34" charset="0"/>
              </a:rPr>
              <a:t>Random sampling</a:t>
            </a:r>
          </a:p>
          <a:p>
            <a:pPr marL="457200" indent="-457200">
              <a:buAutoNum type="alphaLcPeriod"/>
            </a:pPr>
            <a:r>
              <a:rPr lang="en-US" sz="2400" b="1" dirty="0" smtClean="0">
                <a:latin typeface="Century Gothic" pitchFamily="34" charset="0"/>
              </a:rPr>
              <a:t>Cluster sampling</a:t>
            </a:r>
          </a:p>
          <a:p>
            <a:pPr marL="457200" indent="-457200">
              <a:buAutoNum type="alphaLcPeriod"/>
            </a:pPr>
            <a:r>
              <a:rPr lang="en-US" sz="2400" b="1" dirty="0" smtClean="0">
                <a:latin typeface="Century Gothic" pitchFamily="34" charset="0"/>
              </a:rPr>
              <a:t>Stratified sampling</a:t>
            </a:r>
          </a:p>
          <a:p>
            <a:pPr marL="457200" indent="-457200">
              <a:buAutoNum type="alphaLcPeriod"/>
            </a:pPr>
            <a:r>
              <a:rPr lang="en-US" sz="2400" b="1" dirty="0" smtClean="0">
                <a:latin typeface="Century Gothic" pitchFamily="34" charset="0"/>
              </a:rPr>
              <a:t>Systematic sampling</a:t>
            </a:r>
          </a:p>
          <a:p>
            <a:pPr marL="457200" indent="-457200">
              <a:buAutoNum type="alphaLcPeriod"/>
            </a:pPr>
            <a:r>
              <a:rPr lang="en-US" sz="2400" b="1" dirty="0" smtClean="0">
                <a:latin typeface="Century Gothic" pitchFamily="34" charset="0"/>
              </a:rPr>
              <a:t>Convenience sampling</a:t>
            </a:r>
          </a:p>
          <a:p>
            <a:pPr marL="457200" indent="-457200"/>
            <a:endParaRPr lang="en-US" sz="2400" b="1" dirty="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229600" cy="6001643"/>
          </a:xfrm>
          <a:prstGeom prst="rect">
            <a:avLst/>
          </a:prstGeom>
          <a:noFill/>
        </p:spPr>
        <p:txBody>
          <a:bodyPr wrap="square" rtlCol="0">
            <a:spAutoFit/>
          </a:bodyPr>
          <a:lstStyle/>
          <a:p>
            <a:r>
              <a:rPr lang="en-US" sz="4000" b="1" u="sng" dirty="0" smtClean="0">
                <a:latin typeface="Century Gothic" pitchFamily="34" charset="0"/>
              </a:rPr>
              <a:t>How</a:t>
            </a:r>
            <a:r>
              <a:rPr lang="en-US" sz="4000" b="1" dirty="0" smtClean="0">
                <a:latin typeface="Century Gothic" pitchFamily="34" charset="0"/>
              </a:rPr>
              <a:t> can we gather information to answer a statistical question?</a:t>
            </a: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Observational studies:</a:t>
            </a:r>
          </a:p>
          <a:p>
            <a:r>
              <a:rPr lang="en-US" sz="2400" b="1" dirty="0" smtClean="0">
                <a:solidFill>
                  <a:srgbClr val="FF0000"/>
                </a:solidFill>
                <a:latin typeface="Century Gothic" pitchFamily="34" charset="0"/>
              </a:rPr>
              <a:t>	watching/observing individuals and recording observations of interest.  Observers do not try to influence a response.</a:t>
            </a:r>
            <a:endParaRPr lang="en-US" sz="2400" b="1" dirty="0">
              <a:solidFill>
                <a:srgbClr val="FF000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Experiments:</a:t>
            </a:r>
          </a:p>
          <a:p>
            <a:r>
              <a:rPr lang="en-US" sz="2400" b="1" dirty="0">
                <a:solidFill>
                  <a:srgbClr val="0070C0"/>
                </a:solidFill>
                <a:latin typeface="Century Gothic" pitchFamily="34" charset="0"/>
              </a:rPr>
              <a:t>	</a:t>
            </a:r>
            <a:r>
              <a:rPr lang="en-US" sz="2400" b="1" dirty="0" smtClean="0">
                <a:solidFill>
                  <a:srgbClr val="FF0000"/>
                </a:solidFill>
                <a:latin typeface="Century Gothic" pitchFamily="34" charset="0"/>
              </a:rPr>
              <a:t>individuals are randomly assigned to groups where some treatment is imposed to determine cause and effect.</a:t>
            </a:r>
            <a:endParaRPr lang="en-US" sz="2400" b="1" dirty="0" smtClean="0">
              <a:solidFill>
                <a:srgbClr val="0070C0"/>
              </a:solidFill>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4154984"/>
          </a:xfrm>
          <a:prstGeom prst="rect">
            <a:avLst/>
          </a:prstGeom>
          <a:noFill/>
        </p:spPr>
        <p:txBody>
          <a:bodyPr wrap="square" rtlCol="0">
            <a:spAutoFit/>
          </a:bodyPr>
          <a:lstStyle/>
          <a:p>
            <a:r>
              <a:rPr lang="en-US" sz="4000" b="1" dirty="0" smtClean="0">
                <a:latin typeface="Century Gothic" pitchFamily="34" charset="0"/>
              </a:rPr>
              <a:t>Who do we gather data from?</a:t>
            </a: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Population:</a:t>
            </a:r>
          </a:p>
          <a:p>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Sample:</a:t>
            </a:r>
            <a:endParaRPr lang="en-US" sz="3200" b="1" dirty="0">
              <a:solidFill>
                <a:srgbClr val="0070C0"/>
              </a:solidFill>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4031873"/>
          </a:xfrm>
          <a:prstGeom prst="rect">
            <a:avLst/>
          </a:prstGeom>
          <a:noFill/>
        </p:spPr>
        <p:txBody>
          <a:bodyPr wrap="square" rtlCol="0">
            <a:spAutoFit/>
          </a:bodyPr>
          <a:lstStyle/>
          <a:p>
            <a:r>
              <a:rPr lang="en-US" sz="4000" b="1" dirty="0" smtClean="0">
                <a:latin typeface="Century Gothic" pitchFamily="34" charset="0"/>
              </a:rPr>
              <a:t>Who do we gather data from?</a:t>
            </a: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Population:</a:t>
            </a:r>
          </a:p>
          <a:p>
            <a:r>
              <a:rPr lang="en-US" sz="3200" b="1" dirty="0" smtClean="0">
                <a:solidFill>
                  <a:srgbClr val="0070C0"/>
                </a:solidFill>
                <a:latin typeface="Century Gothic" pitchFamily="34" charset="0"/>
              </a:rPr>
              <a:t>	</a:t>
            </a:r>
            <a:r>
              <a:rPr lang="en-US" sz="2400" b="1" dirty="0" smtClean="0">
                <a:solidFill>
                  <a:srgbClr val="FF0000"/>
                </a:solidFill>
                <a:latin typeface="Century Gothic" pitchFamily="34" charset="0"/>
              </a:rPr>
              <a:t>entire group of individuals we are interested in.</a:t>
            </a:r>
          </a:p>
          <a:p>
            <a:r>
              <a:rPr lang="en-US" sz="2400" b="1" u="sng" dirty="0" smtClean="0">
                <a:solidFill>
                  <a:srgbClr val="FF0000"/>
                </a:solidFill>
                <a:latin typeface="Century Gothic" pitchFamily="34" charset="0"/>
              </a:rPr>
              <a:t>Parameters</a:t>
            </a:r>
            <a:r>
              <a:rPr lang="en-US" sz="2400" b="1" dirty="0" smtClean="0">
                <a:solidFill>
                  <a:srgbClr val="FF0000"/>
                </a:solidFill>
                <a:latin typeface="Century Gothic" pitchFamily="34" charset="0"/>
              </a:rPr>
              <a:t> are measurements from a population.</a:t>
            </a:r>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Sample:</a:t>
            </a:r>
            <a:endParaRPr lang="en-US" sz="3200" b="1" dirty="0">
              <a:solidFill>
                <a:srgbClr val="0070C0"/>
              </a:solidFill>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4770537"/>
          </a:xfrm>
          <a:prstGeom prst="rect">
            <a:avLst/>
          </a:prstGeom>
          <a:noFill/>
        </p:spPr>
        <p:txBody>
          <a:bodyPr wrap="square" rtlCol="0">
            <a:spAutoFit/>
          </a:bodyPr>
          <a:lstStyle/>
          <a:p>
            <a:r>
              <a:rPr lang="en-US" sz="4000" b="1" dirty="0" smtClean="0">
                <a:latin typeface="Century Gothic" pitchFamily="34" charset="0"/>
              </a:rPr>
              <a:t>Who do we gather data from?</a:t>
            </a:r>
          </a:p>
          <a:p>
            <a:endParaRPr lang="en-US" sz="3200" b="1" dirty="0">
              <a:solidFill>
                <a:srgbClr val="0070C0"/>
              </a:solidFill>
              <a:latin typeface="Century Gothic" pitchFamily="34" charset="0"/>
            </a:endParaRPr>
          </a:p>
          <a:p>
            <a:r>
              <a:rPr lang="en-US" sz="3200" b="1" dirty="0" smtClean="0">
                <a:solidFill>
                  <a:srgbClr val="0070C0"/>
                </a:solidFill>
                <a:latin typeface="Century Gothic" pitchFamily="34" charset="0"/>
              </a:rPr>
              <a:t>Population:</a:t>
            </a:r>
          </a:p>
          <a:p>
            <a:r>
              <a:rPr lang="en-US" sz="3200" b="1" dirty="0" smtClean="0">
                <a:solidFill>
                  <a:srgbClr val="0070C0"/>
                </a:solidFill>
                <a:latin typeface="Century Gothic" pitchFamily="34" charset="0"/>
              </a:rPr>
              <a:t>	</a:t>
            </a:r>
            <a:r>
              <a:rPr lang="en-US" sz="2400" b="1" dirty="0" smtClean="0">
                <a:solidFill>
                  <a:srgbClr val="FF0000"/>
                </a:solidFill>
                <a:latin typeface="Century Gothic" pitchFamily="34" charset="0"/>
              </a:rPr>
              <a:t>entire group of individuals we are interested in.</a:t>
            </a:r>
          </a:p>
          <a:p>
            <a:r>
              <a:rPr lang="en-US" sz="2400" b="1" u="sng" dirty="0" smtClean="0">
                <a:solidFill>
                  <a:srgbClr val="FF0000"/>
                </a:solidFill>
                <a:latin typeface="Century Gothic" pitchFamily="34" charset="0"/>
              </a:rPr>
              <a:t>Parameters</a:t>
            </a:r>
            <a:r>
              <a:rPr lang="en-US" sz="2400" b="1" dirty="0" smtClean="0">
                <a:solidFill>
                  <a:srgbClr val="FF0000"/>
                </a:solidFill>
                <a:latin typeface="Century Gothic" pitchFamily="34" charset="0"/>
              </a:rPr>
              <a:t> are measurements from a population.</a:t>
            </a:r>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Sample:</a:t>
            </a:r>
          </a:p>
          <a:p>
            <a:r>
              <a:rPr lang="en-US" sz="2400" b="1" dirty="0">
                <a:solidFill>
                  <a:srgbClr val="FF0000"/>
                </a:solidFill>
                <a:latin typeface="Century Gothic" pitchFamily="34" charset="0"/>
              </a:rPr>
              <a:t>	</a:t>
            </a:r>
            <a:r>
              <a:rPr lang="en-US" sz="2400" b="1" dirty="0" smtClean="0">
                <a:solidFill>
                  <a:srgbClr val="FF0000"/>
                </a:solidFill>
                <a:latin typeface="Century Gothic" pitchFamily="34" charset="0"/>
              </a:rPr>
              <a:t>a subset of a population.</a:t>
            </a:r>
          </a:p>
          <a:p>
            <a:r>
              <a:rPr lang="en-US" sz="2400" b="1" u="sng" dirty="0" smtClean="0">
                <a:solidFill>
                  <a:srgbClr val="FF0000"/>
                </a:solidFill>
                <a:latin typeface="Century Gothic" pitchFamily="34" charset="0"/>
              </a:rPr>
              <a:t>Statistics</a:t>
            </a:r>
            <a:r>
              <a:rPr lang="en-US" sz="2400" b="1" dirty="0" smtClean="0">
                <a:solidFill>
                  <a:srgbClr val="FF0000"/>
                </a:solidFill>
                <a:latin typeface="Century Gothic" pitchFamily="34" charset="0"/>
              </a:rPr>
              <a:t> are measurements from a sample.</a:t>
            </a:r>
            <a:endParaRPr lang="en-US" sz="2400" b="1" dirty="0">
              <a:solidFill>
                <a:srgbClr val="FF0000"/>
              </a:solidFill>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4401205"/>
          </a:xfrm>
          <a:prstGeom prst="rect">
            <a:avLst/>
          </a:prstGeom>
          <a:noFill/>
        </p:spPr>
        <p:txBody>
          <a:bodyPr wrap="square" rtlCol="0">
            <a:spAutoFit/>
          </a:bodyPr>
          <a:lstStyle/>
          <a:p>
            <a:r>
              <a:rPr lang="en-US" sz="4000" b="1" dirty="0" smtClean="0">
                <a:latin typeface="Century Gothic" pitchFamily="34" charset="0"/>
              </a:rPr>
              <a:t>In what way do we collect the data?</a:t>
            </a:r>
          </a:p>
          <a:p>
            <a:endParaRPr lang="en-US" sz="40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Sampling:</a:t>
            </a:r>
          </a:p>
          <a:p>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endParaRPr lang="en-US" sz="32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Census:</a:t>
            </a:r>
            <a:endParaRPr lang="en-US" sz="3200" b="1" dirty="0">
              <a:solidFill>
                <a:srgbClr val="0070C0"/>
              </a:solidFill>
              <a:latin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4278094"/>
          </a:xfrm>
          <a:prstGeom prst="rect">
            <a:avLst/>
          </a:prstGeom>
          <a:noFill/>
        </p:spPr>
        <p:txBody>
          <a:bodyPr wrap="square" rtlCol="0">
            <a:spAutoFit/>
          </a:bodyPr>
          <a:lstStyle/>
          <a:p>
            <a:r>
              <a:rPr lang="en-US" sz="4000" b="1" dirty="0" smtClean="0">
                <a:latin typeface="Century Gothic" pitchFamily="34" charset="0"/>
              </a:rPr>
              <a:t>In what way do we collect the data?</a:t>
            </a:r>
          </a:p>
          <a:p>
            <a:endParaRPr lang="en-US" sz="40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Sampling:</a:t>
            </a:r>
          </a:p>
          <a:p>
            <a:r>
              <a:rPr lang="en-US" sz="3200" b="1" dirty="0" smtClean="0">
                <a:solidFill>
                  <a:srgbClr val="0070C0"/>
                </a:solidFill>
                <a:latin typeface="Century Gothic" pitchFamily="34" charset="0"/>
              </a:rPr>
              <a:t>	</a:t>
            </a:r>
            <a:r>
              <a:rPr lang="en-US" sz="2400" b="1" dirty="0" smtClean="0">
                <a:solidFill>
                  <a:srgbClr val="FF0000"/>
                </a:solidFill>
                <a:latin typeface="Century Gothic" pitchFamily="34" charset="0"/>
              </a:rPr>
              <a:t>asking, experimenting on, or observing a portion of the population.</a:t>
            </a:r>
            <a:endParaRPr lang="en-US" sz="3200" b="1" dirty="0">
              <a:solidFill>
                <a:srgbClr val="0070C0"/>
              </a:solidFill>
              <a:latin typeface="Century Gothic" pitchFamily="34" charset="0"/>
            </a:endParaRPr>
          </a:p>
          <a:p>
            <a:endParaRPr lang="en-US" sz="3200" b="1" dirty="0" smtClean="0">
              <a:solidFill>
                <a:srgbClr val="0070C0"/>
              </a:solidFill>
              <a:latin typeface="Century Gothic" pitchFamily="34" charset="0"/>
            </a:endParaRPr>
          </a:p>
          <a:p>
            <a:r>
              <a:rPr lang="en-US" sz="3200" b="1" dirty="0" smtClean="0">
                <a:solidFill>
                  <a:srgbClr val="0070C0"/>
                </a:solidFill>
                <a:latin typeface="Century Gothic" pitchFamily="34" charset="0"/>
              </a:rPr>
              <a:t>Census:</a:t>
            </a:r>
            <a:endParaRPr lang="en-US" sz="3200" b="1" dirty="0">
              <a:solidFill>
                <a:srgbClr val="0070C0"/>
              </a:solidFill>
              <a:latin typeface="Century Gothic"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E6508139CC1F45ACEC59532CFC9ED1" ma:contentTypeVersion="3" ma:contentTypeDescription="Create a new document." ma:contentTypeScope="" ma:versionID="e51aa5e9557236325b16b372ad175626">
  <xsd:schema xmlns:xsd="http://www.w3.org/2001/XMLSchema" xmlns:xs="http://www.w3.org/2001/XMLSchema" xmlns:p="http://schemas.microsoft.com/office/2006/metadata/properties" xmlns:ns3="eaa841bd-319c-4b51-b8a0-7e9fadcc272c" targetNamespace="http://schemas.microsoft.com/office/2006/metadata/properties" ma:root="true" ma:fieldsID="bef652dff89c345e5189f29008707192" ns3:_="">
    <xsd:import namespace="eaa841bd-319c-4b51-b8a0-7e9fadcc272c"/>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a841bd-319c-4b51-b8a0-7e9fadcc27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aa841bd-319c-4b51-b8a0-7e9fadcc272c">
      <UserInfo>
        <DisplayName>Marshall, Angela</DisplayName>
        <AccountId>3</AccountId>
        <AccountType/>
      </UserInfo>
    </SharedWithUsers>
  </documentManagement>
</p:properties>
</file>

<file path=customXml/itemProps1.xml><?xml version="1.0" encoding="utf-8"?>
<ds:datastoreItem xmlns:ds="http://schemas.openxmlformats.org/officeDocument/2006/customXml" ds:itemID="{18A3499A-5AE6-4B2C-8C7D-5FD39BFA521C}"/>
</file>

<file path=customXml/itemProps2.xml><?xml version="1.0" encoding="utf-8"?>
<ds:datastoreItem xmlns:ds="http://schemas.openxmlformats.org/officeDocument/2006/customXml" ds:itemID="{D826D8AE-4EF4-4B54-8961-9A96484055AC}"/>
</file>

<file path=customXml/itemProps3.xml><?xml version="1.0" encoding="utf-8"?>
<ds:datastoreItem xmlns:ds="http://schemas.openxmlformats.org/officeDocument/2006/customXml" ds:itemID="{42D5FC64-E0ED-4296-8F24-AA6B2A5D56BA}"/>
</file>

<file path=docProps/app.xml><?xml version="1.0" encoding="utf-8"?>
<Properties xmlns="http://schemas.openxmlformats.org/officeDocument/2006/extended-properties" xmlns:vt="http://schemas.openxmlformats.org/officeDocument/2006/docPropsVTypes">
  <TotalTime>104</TotalTime>
  <Words>1491</Words>
  <Application>Microsoft Office PowerPoint</Application>
  <PresentationFormat>On-screen Show (4:3)</PresentationFormat>
  <Paragraphs>217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Angela</dc:creator>
  <cp:lastModifiedBy>Angela</cp:lastModifiedBy>
  <cp:revision>11</cp:revision>
  <dcterms:created xsi:type="dcterms:W3CDTF">2013-11-19T00:48:06Z</dcterms:created>
  <dcterms:modified xsi:type="dcterms:W3CDTF">2013-11-19T02:32:56Z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0x01010082E6508139CC1F45ACEC59532CFC9ED1</vt:lpwstr>
  </property>
</Properties>
</file>