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3"/>
  </p:handoutMasterIdLst>
  <p:sldIdLst>
    <p:sldId id="256" r:id="rId2"/>
    <p:sldId id="264" r:id="rId3"/>
    <p:sldId id="257" r:id="rId4"/>
    <p:sldId id="269" r:id="rId5"/>
    <p:sldId id="271" r:id="rId6"/>
    <p:sldId id="272" r:id="rId7"/>
    <p:sldId id="258" r:id="rId8"/>
    <p:sldId id="259" r:id="rId9"/>
    <p:sldId id="260" r:id="rId10"/>
    <p:sldId id="261" r:id="rId11"/>
    <p:sldId id="262" r:id="rId12"/>
    <p:sldId id="263" r:id="rId13"/>
    <p:sldId id="270" r:id="rId14"/>
    <p:sldId id="273" r:id="rId15"/>
    <p:sldId id="274" r:id="rId16"/>
    <p:sldId id="275" r:id="rId17"/>
    <p:sldId id="276" r:id="rId18"/>
    <p:sldId id="283" r:id="rId19"/>
    <p:sldId id="277" r:id="rId20"/>
    <p:sldId id="278" r:id="rId21"/>
    <p:sldId id="284" r:id="rId22"/>
    <p:sldId id="285" r:id="rId23"/>
    <p:sldId id="286" r:id="rId24"/>
    <p:sldId id="287" r:id="rId25"/>
    <p:sldId id="288" r:id="rId26"/>
    <p:sldId id="289" r:id="rId27"/>
    <p:sldId id="290" r:id="rId28"/>
    <p:sldId id="291" r:id="rId29"/>
    <p:sldId id="292" r:id="rId30"/>
    <p:sldId id="293" r:id="rId31"/>
    <p:sldId id="294" r:id="rId32"/>
  </p:sldIdLst>
  <p:sldSz cx="9144000" cy="6858000" type="screen4x3"/>
  <p:notesSz cx="9309100" cy="6954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2" autoAdjust="0"/>
    <p:restoredTop sz="94624" autoAdjust="0"/>
  </p:normalViewPr>
  <p:slideViewPr>
    <p:cSldViewPr>
      <p:cViewPr varScale="1">
        <p:scale>
          <a:sx n="70" d="100"/>
          <a:sy n="70" d="100"/>
        </p:scale>
        <p:origin x="516" y="60"/>
      </p:cViewPr>
      <p:guideLst>
        <p:guide orient="horz" pos="2160"/>
        <p:guide pos="2880"/>
      </p:guideLst>
    </p:cSldViewPr>
  </p:slideViewPr>
  <p:outlineViewPr>
    <p:cViewPr>
      <p:scale>
        <a:sx n="33" d="100"/>
        <a:sy n="33" d="100"/>
      </p:scale>
      <p:origin x="0" y="141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4774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5273003" y="0"/>
            <a:ext cx="4033943" cy="347742"/>
          </a:xfrm>
          <a:prstGeom prst="rect">
            <a:avLst/>
          </a:prstGeom>
        </p:spPr>
        <p:txBody>
          <a:bodyPr vert="horz" lIns="92930" tIns="46465" rIns="92930" bIns="46465" rtlCol="0"/>
          <a:lstStyle>
            <a:lvl1pPr algn="r">
              <a:defRPr sz="1200"/>
            </a:lvl1pPr>
          </a:lstStyle>
          <a:p>
            <a:fld id="{86F7E574-C006-4CD1-9F03-1E6B5C8C709F}" type="datetimeFigureOut">
              <a:rPr lang="en-US" smtClean="0"/>
              <a:t>8/10/2016</a:t>
            </a:fld>
            <a:endParaRPr lang="en-US"/>
          </a:p>
        </p:txBody>
      </p:sp>
      <p:sp>
        <p:nvSpPr>
          <p:cNvPr id="4" name="Footer Placeholder 3"/>
          <p:cNvSpPr>
            <a:spLocks noGrp="1"/>
          </p:cNvSpPr>
          <p:nvPr>
            <p:ph type="ftr" sz="quarter" idx="2"/>
          </p:nvPr>
        </p:nvSpPr>
        <p:spPr>
          <a:xfrm>
            <a:off x="0" y="6605889"/>
            <a:ext cx="4033943" cy="347742"/>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5273003" y="6605889"/>
            <a:ext cx="4033943" cy="347742"/>
          </a:xfrm>
          <a:prstGeom prst="rect">
            <a:avLst/>
          </a:prstGeom>
        </p:spPr>
        <p:txBody>
          <a:bodyPr vert="horz" lIns="92930" tIns="46465" rIns="92930" bIns="46465" rtlCol="0" anchor="b"/>
          <a:lstStyle>
            <a:lvl1pPr algn="r">
              <a:defRPr sz="1200"/>
            </a:lvl1pPr>
          </a:lstStyle>
          <a:p>
            <a:fld id="{938A068E-BD1A-486B-8B7D-F39D366ACF74}" type="slidenum">
              <a:rPr lang="en-US" smtClean="0"/>
              <a:t>‹#›</a:t>
            </a:fld>
            <a:endParaRPr lang="en-US"/>
          </a:p>
        </p:txBody>
      </p:sp>
    </p:spTree>
    <p:extLst>
      <p:ext uri="{BB962C8B-B14F-4D97-AF65-F5344CB8AC3E}">
        <p14:creationId xmlns:p14="http://schemas.microsoft.com/office/powerpoint/2010/main" val="173844032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4187B9-AD25-4B80-BCF4-19FF18ACA257}"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D1477-E92B-4219-A305-37DE3EA57D7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4187B9-AD25-4B80-BCF4-19FF18ACA257}"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D1477-E92B-4219-A305-37DE3EA57D7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4187B9-AD25-4B80-BCF4-19FF18ACA257}"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D1477-E92B-4219-A305-37DE3EA57D7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4187B9-AD25-4B80-BCF4-19FF18ACA257}"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D1477-E92B-4219-A305-37DE3EA57D7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4187B9-AD25-4B80-BCF4-19FF18ACA257}"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D1477-E92B-4219-A305-37DE3EA57D7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4187B9-AD25-4B80-BCF4-19FF18ACA257}" type="datetimeFigureOut">
              <a:rPr lang="en-US" smtClean="0"/>
              <a:t>8/10/2016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AD1477-E92B-4219-A305-37DE3EA57D7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4187B9-AD25-4B80-BCF4-19FF18ACA257}" type="datetimeFigureOut">
              <a:rPr lang="en-US" smtClean="0"/>
              <a:t>8/10/2016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AD1477-E92B-4219-A305-37DE3EA57D7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4187B9-AD25-4B80-BCF4-19FF18ACA257}" type="datetimeFigureOut">
              <a:rPr lang="en-US" smtClean="0"/>
              <a:t>8/10/2016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AD1477-E92B-4219-A305-37DE3EA57D7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187B9-AD25-4B80-BCF4-19FF18ACA257}" type="datetimeFigureOut">
              <a:rPr lang="en-US" smtClean="0"/>
              <a:t>8/10/2016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AD1477-E92B-4219-A305-37DE3EA57D7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4187B9-AD25-4B80-BCF4-19FF18ACA257}" type="datetimeFigureOut">
              <a:rPr lang="en-US" smtClean="0"/>
              <a:t>8/10/2016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AD1477-E92B-4219-A305-37DE3EA57D7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4187B9-AD25-4B80-BCF4-19FF18ACA257}" type="datetimeFigureOut">
              <a:rPr lang="en-US" smtClean="0"/>
              <a:t>8/10/2016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AD1477-E92B-4219-A305-37DE3EA57D7E}" type="slidenum">
              <a:rPr lang="en-US" smtClean="0"/>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D84187B9-AD25-4B80-BCF4-19FF18ACA257}" type="datetimeFigureOut">
              <a:rPr lang="en-US" smtClean="0"/>
              <a:t>8/10/2016</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2CAD1477-E92B-4219-A305-37DE3EA57D7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url?sa=i&amp;rct=j&amp;q=stem+plot&amp;source=images&amp;cd=&amp;cad=rja&amp;docid=UvQrIgld7_GeeM&amp;tbnid=FVL_lzmCnONOpM:&amp;ved=0CAUQjRw&amp;url=http://illuminations.nctm.org/LessonDetail.aspx?id%3DL323&amp;ei=gTYJUpziMca9yAGZ-IC4AQ&amp;bvm=bv.50500085,d.aWc&amp;psig=AFQjCNGBWj2VZ_FWrowLEsFftTA7deNV2g&amp;ust=1376421855135472"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609600"/>
            <a:ext cx="7467600" cy="1569660"/>
          </a:xfrm>
          <a:prstGeom prst="rect">
            <a:avLst/>
          </a:prstGeom>
          <a:noFill/>
        </p:spPr>
        <p:txBody>
          <a:bodyPr wrap="square" rtlCol="0">
            <a:spAutoFit/>
          </a:bodyPr>
          <a:lstStyle/>
          <a:p>
            <a:pPr algn="ctr"/>
            <a:r>
              <a:rPr lang="en-US" sz="4800" dirty="0" smtClean="0">
                <a:solidFill>
                  <a:schemeClr val="tx2">
                    <a:lumMod val="50000"/>
                  </a:schemeClr>
                </a:solidFill>
                <a:latin typeface="Berlin Sans FB Demi" pitchFamily="34" charset="0"/>
              </a:rPr>
              <a:t>AP Statistics</a:t>
            </a:r>
          </a:p>
          <a:p>
            <a:pPr algn="ctr"/>
            <a:r>
              <a:rPr lang="en-US" sz="4800" dirty="0" smtClean="0">
                <a:solidFill>
                  <a:schemeClr val="tx2">
                    <a:lumMod val="50000"/>
                  </a:schemeClr>
                </a:solidFill>
                <a:latin typeface="Berlin Sans FB Demi" pitchFamily="34" charset="0"/>
              </a:rPr>
              <a:t>Day One</a:t>
            </a:r>
            <a:endParaRPr lang="en-US" sz="4800" dirty="0">
              <a:solidFill>
                <a:schemeClr val="tx2">
                  <a:lumMod val="50000"/>
                </a:schemeClr>
              </a:solidFill>
              <a:latin typeface="Berlin Sans FB Demi" pitchFamily="34" charset="0"/>
            </a:endParaRPr>
          </a:p>
        </p:txBody>
      </p:sp>
      <p:sp>
        <p:nvSpPr>
          <p:cNvPr id="5" name="TextBox 4"/>
          <p:cNvSpPr txBox="1"/>
          <p:nvPr/>
        </p:nvSpPr>
        <p:spPr>
          <a:xfrm>
            <a:off x="1066800" y="2286000"/>
            <a:ext cx="7086600" cy="3046988"/>
          </a:xfrm>
          <a:prstGeom prst="rect">
            <a:avLst/>
          </a:prstGeom>
          <a:noFill/>
        </p:spPr>
        <p:txBody>
          <a:bodyPr wrap="square" rtlCol="0">
            <a:spAutoFit/>
          </a:bodyPr>
          <a:lstStyle/>
          <a:p>
            <a:pPr marL="285750" indent="-285750">
              <a:buFont typeface="Arial" pitchFamily="34" charset="0"/>
              <a:buChar char="•"/>
            </a:pPr>
            <a:r>
              <a:rPr lang="en-US" sz="4800" dirty="0" smtClean="0">
                <a:latin typeface="Berlin Sans FB Demi" pitchFamily="34" charset="0"/>
              </a:rPr>
              <a:t>Syllabus</a:t>
            </a:r>
          </a:p>
          <a:p>
            <a:pPr marL="285750" indent="-285750">
              <a:buFont typeface="Arial" pitchFamily="34" charset="0"/>
              <a:buChar char="•"/>
            </a:pPr>
            <a:r>
              <a:rPr lang="en-US" sz="4800" dirty="0" smtClean="0">
                <a:latin typeface="Berlin Sans FB Demi" pitchFamily="34" charset="0"/>
              </a:rPr>
              <a:t>AP Content Outline</a:t>
            </a:r>
          </a:p>
          <a:p>
            <a:pPr marL="285750" indent="-285750">
              <a:buFont typeface="Arial" pitchFamily="34" charset="0"/>
              <a:buChar char="•"/>
            </a:pPr>
            <a:r>
              <a:rPr lang="en-US" sz="4800" dirty="0" smtClean="0">
                <a:latin typeface="Berlin Sans FB Demi" pitchFamily="34" charset="0"/>
              </a:rPr>
              <a:t>Estimating Populations and Subpopulations</a:t>
            </a:r>
            <a:endParaRPr lang="en-US" sz="4800" dirty="0">
              <a:latin typeface="Berlin Sans FB Demi" pitchFamily="34" charset="0"/>
            </a:endParaRPr>
          </a:p>
        </p:txBody>
      </p:sp>
    </p:spTree>
    <p:extLst>
      <p:ext uri="{BB962C8B-B14F-4D97-AF65-F5344CB8AC3E}">
        <p14:creationId xmlns:p14="http://schemas.microsoft.com/office/powerpoint/2010/main" val="2866036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533400"/>
            <a:ext cx="7391400" cy="461665"/>
          </a:xfrm>
          <a:prstGeom prst="rect">
            <a:avLst/>
          </a:prstGeom>
          <a:noFill/>
        </p:spPr>
        <p:txBody>
          <a:bodyPr wrap="square" rtlCol="0">
            <a:spAutoFit/>
          </a:bodyPr>
          <a:lstStyle/>
          <a:p>
            <a:pPr algn="ctr"/>
            <a:r>
              <a:rPr lang="en-US" sz="2400" dirty="0" smtClean="0">
                <a:latin typeface="Berlin Sans FB Demi" pitchFamily="34" charset="0"/>
              </a:rPr>
              <a:t>How to Construct a Pie Chart</a:t>
            </a:r>
            <a:endParaRPr lang="en-US" sz="2400" dirty="0">
              <a:latin typeface="Berlin Sans FB Demi" pitchFamily="34" charset="0"/>
            </a:endParaRPr>
          </a:p>
        </p:txBody>
      </p:sp>
      <p:sp>
        <p:nvSpPr>
          <p:cNvPr id="3" name="TextBox 2"/>
          <p:cNvSpPr txBox="1"/>
          <p:nvPr/>
        </p:nvSpPr>
        <p:spPr>
          <a:xfrm>
            <a:off x="304800" y="1143000"/>
            <a:ext cx="5099684" cy="5632311"/>
          </a:xfrm>
          <a:prstGeom prst="rect">
            <a:avLst/>
          </a:prstGeom>
          <a:noFill/>
        </p:spPr>
        <p:txBody>
          <a:bodyPr wrap="square" rtlCol="0">
            <a:spAutoFit/>
          </a:bodyPr>
          <a:lstStyle/>
          <a:p>
            <a:r>
              <a:rPr lang="en-US" sz="2400" dirty="0" smtClean="0"/>
              <a:t>Step 1:  Create a frequency table.</a:t>
            </a:r>
          </a:p>
          <a:p>
            <a:endParaRPr lang="en-US" sz="2400" dirty="0"/>
          </a:p>
          <a:p>
            <a:r>
              <a:rPr lang="en-US" sz="2400" dirty="0" smtClean="0"/>
              <a:t>Step 2:  Calculate the relative frequency for each category.</a:t>
            </a:r>
          </a:p>
          <a:p>
            <a:endParaRPr lang="en-US" sz="2400" dirty="0"/>
          </a:p>
          <a:p>
            <a:r>
              <a:rPr lang="en-US" sz="2400" dirty="0" smtClean="0"/>
              <a:t>Step 3:  Multiply the relative frequency for each category by 360˚.  This number represents the number of degrees that “piece of pie” is.</a:t>
            </a:r>
          </a:p>
          <a:p>
            <a:endParaRPr lang="en-US" sz="2400" dirty="0"/>
          </a:p>
          <a:p>
            <a:r>
              <a:rPr lang="en-US" sz="2400" dirty="0" smtClean="0"/>
              <a:t>Step 4:  Draw a circle.  Using the center construct each piece using the degrees found above.</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82491" y="1136073"/>
            <a:ext cx="3739516" cy="3733293"/>
          </a:xfrm>
          <a:prstGeom prst="rect">
            <a:avLst/>
          </a:prstGeom>
        </p:spPr>
      </p:pic>
    </p:spTree>
    <p:extLst>
      <p:ext uri="{BB962C8B-B14F-4D97-AF65-F5344CB8AC3E}">
        <p14:creationId xmlns:p14="http://schemas.microsoft.com/office/powerpoint/2010/main" val="639312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228600"/>
            <a:ext cx="7162800" cy="523220"/>
          </a:xfrm>
          <a:prstGeom prst="rect">
            <a:avLst/>
          </a:prstGeom>
          <a:noFill/>
        </p:spPr>
        <p:txBody>
          <a:bodyPr wrap="square" rtlCol="0">
            <a:spAutoFit/>
          </a:bodyPr>
          <a:lstStyle/>
          <a:p>
            <a:pPr algn="ctr"/>
            <a:r>
              <a:rPr lang="en-US" sz="2800" dirty="0" smtClean="0">
                <a:latin typeface="Berlin Sans FB Demi" pitchFamily="34" charset="0"/>
              </a:rPr>
              <a:t>How to Construct a </a:t>
            </a:r>
            <a:r>
              <a:rPr lang="en-US" sz="2800" dirty="0" err="1" smtClean="0">
                <a:latin typeface="Berlin Sans FB Demi" pitchFamily="34" charset="0"/>
              </a:rPr>
              <a:t>Dotplot</a:t>
            </a:r>
            <a:endParaRPr lang="en-US" sz="2800" dirty="0" smtClean="0">
              <a:latin typeface="Berlin Sans FB Demi" pitchFamily="34" charset="0"/>
            </a:endParaRPr>
          </a:p>
        </p:txBody>
      </p:sp>
      <p:sp>
        <p:nvSpPr>
          <p:cNvPr id="3" name="TextBox 2"/>
          <p:cNvSpPr txBox="1"/>
          <p:nvPr/>
        </p:nvSpPr>
        <p:spPr>
          <a:xfrm>
            <a:off x="326447" y="762500"/>
            <a:ext cx="8243455" cy="3046988"/>
          </a:xfrm>
          <a:prstGeom prst="rect">
            <a:avLst/>
          </a:prstGeom>
          <a:noFill/>
        </p:spPr>
        <p:txBody>
          <a:bodyPr wrap="square" rtlCol="0">
            <a:spAutoFit/>
          </a:bodyPr>
          <a:lstStyle/>
          <a:p>
            <a:r>
              <a:rPr lang="en-US" sz="2400" dirty="0" smtClean="0"/>
              <a:t>Step 1:  Label your axis and title your graph.  Draw a horizontal line and label it with the variable.  </a:t>
            </a:r>
          </a:p>
          <a:p>
            <a:endParaRPr lang="en-US" sz="2400" dirty="0"/>
          </a:p>
          <a:p>
            <a:r>
              <a:rPr lang="en-US" sz="2400" dirty="0" smtClean="0"/>
              <a:t>Step 2:  Scale the axis based on the values of the variable.</a:t>
            </a:r>
          </a:p>
          <a:p>
            <a:endParaRPr lang="en-US" sz="2400" dirty="0"/>
          </a:p>
          <a:p>
            <a:r>
              <a:rPr lang="en-US" sz="2400" dirty="0" smtClean="0"/>
              <a:t>Step 3:  Mark a dot above the number on the horizontal axis corresponding to each data value.  </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3969881"/>
            <a:ext cx="5695950" cy="2754769"/>
          </a:xfrm>
          <a:prstGeom prst="rect">
            <a:avLst/>
          </a:prstGeom>
        </p:spPr>
      </p:pic>
    </p:spTree>
    <p:extLst>
      <p:ext uri="{BB962C8B-B14F-4D97-AF65-F5344CB8AC3E}">
        <p14:creationId xmlns:p14="http://schemas.microsoft.com/office/powerpoint/2010/main" val="2435040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5624185" cy="461665"/>
          </a:xfrm>
          <a:prstGeom prst="rect">
            <a:avLst/>
          </a:prstGeom>
          <a:noFill/>
        </p:spPr>
        <p:txBody>
          <a:bodyPr wrap="square" rtlCol="0">
            <a:spAutoFit/>
          </a:bodyPr>
          <a:lstStyle/>
          <a:p>
            <a:pPr algn="ctr"/>
            <a:r>
              <a:rPr lang="en-US" sz="2400" dirty="0" smtClean="0">
                <a:latin typeface="Berlin Sans FB Demi" pitchFamily="34" charset="0"/>
              </a:rPr>
              <a:t>How to Construct a </a:t>
            </a:r>
            <a:r>
              <a:rPr lang="en-US" sz="2400" dirty="0" err="1" smtClean="0">
                <a:latin typeface="Berlin Sans FB Demi" pitchFamily="34" charset="0"/>
              </a:rPr>
              <a:t>Stemplot</a:t>
            </a:r>
            <a:endParaRPr lang="en-US" sz="2400" dirty="0">
              <a:latin typeface="Berlin Sans FB Demi" pitchFamily="34" charset="0"/>
            </a:endParaRPr>
          </a:p>
        </p:txBody>
      </p:sp>
      <p:sp>
        <p:nvSpPr>
          <p:cNvPr id="3" name="TextBox 2"/>
          <p:cNvSpPr txBox="1"/>
          <p:nvPr/>
        </p:nvSpPr>
        <p:spPr>
          <a:xfrm>
            <a:off x="304800" y="838200"/>
            <a:ext cx="8763000" cy="5509200"/>
          </a:xfrm>
          <a:prstGeom prst="rect">
            <a:avLst/>
          </a:prstGeom>
          <a:noFill/>
        </p:spPr>
        <p:txBody>
          <a:bodyPr wrap="square" rtlCol="0">
            <a:spAutoFit/>
          </a:bodyPr>
          <a:lstStyle/>
          <a:p>
            <a:r>
              <a:rPr lang="en-US" sz="2200" dirty="0" smtClean="0"/>
              <a:t>Step 1:  Separate each observation into</a:t>
            </a:r>
          </a:p>
          <a:p>
            <a:r>
              <a:rPr lang="en-US" sz="2200" dirty="0" smtClean="0"/>
              <a:t>a stem consisting of all but the right-</a:t>
            </a:r>
          </a:p>
          <a:p>
            <a:r>
              <a:rPr lang="en-US" sz="2200" dirty="0" smtClean="0"/>
              <a:t>most digit and a leaf, the final digit.  </a:t>
            </a:r>
          </a:p>
          <a:p>
            <a:endParaRPr lang="en-US" sz="2200" dirty="0"/>
          </a:p>
          <a:p>
            <a:r>
              <a:rPr lang="en-US" sz="2200" dirty="0" smtClean="0"/>
              <a:t>Step 2:  Write the stems vertically in </a:t>
            </a:r>
          </a:p>
          <a:p>
            <a:r>
              <a:rPr lang="en-US" sz="2200" dirty="0" smtClean="0"/>
              <a:t>increasing order from top to bottom,</a:t>
            </a:r>
          </a:p>
          <a:p>
            <a:r>
              <a:rPr lang="en-US" sz="2200" dirty="0" smtClean="0"/>
              <a:t>and draw a vertical line to the right of</a:t>
            </a:r>
          </a:p>
          <a:p>
            <a:r>
              <a:rPr lang="en-US" sz="2200" dirty="0" smtClean="0"/>
              <a:t> the stems.  Go through the data, </a:t>
            </a:r>
          </a:p>
          <a:p>
            <a:r>
              <a:rPr lang="en-US" sz="2200" dirty="0" smtClean="0"/>
              <a:t>Writing each leaf to the right of its</a:t>
            </a:r>
          </a:p>
          <a:p>
            <a:r>
              <a:rPr lang="en-US" sz="2200" dirty="0" smtClean="0"/>
              <a:t>stem and spacing the leaves equally.</a:t>
            </a:r>
          </a:p>
          <a:p>
            <a:endParaRPr lang="en-US" sz="2200" dirty="0"/>
          </a:p>
          <a:p>
            <a:r>
              <a:rPr lang="en-US" sz="2200" dirty="0" smtClean="0"/>
              <a:t>Step 3:  Write the stems again, and rearrange the leaves in increasing order out from the stem.</a:t>
            </a:r>
          </a:p>
          <a:p>
            <a:endParaRPr lang="en-US" sz="2200" dirty="0"/>
          </a:p>
          <a:p>
            <a:r>
              <a:rPr lang="en-US" sz="2200" dirty="0" smtClean="0"/>
              <a:t>Step 4:  Title your graph and add a key describing what the stems and leaves represent.</a:t>
            </a:r>
            <a:endParaRPr lang="en-US" sz="2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1385" y="286542"/>
            <a:ext cx="2959264" cy="3731920"/>
          </a:xfrm>
          <a:prstGeom prst="rect">
            <a:avLst/>
          </a:prstGeom>
        </p:spPr>
      </p:pic>
    </p:spTree>
    <p:extLst>
      <p:ext uri="{BB962C8B-B14F-4D97-AF65-F5344CB8AC3E}">
        <p14:creationId xmlns:p14="http://schemas.microsoft.com/office/powerpoint/2010/main" val="2154270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33400"/>
            <a:ext cx="7924800" cy="5632311"/>
          </a:xfrm>
          <a:prstGeom prst="rect">
            <a:avLst/>
          </a:prstGeom>
          <a:noFill/>
        </p:spPr>
        <p:txBody>
          <a:bodyPr wrap="square" rtlCol="0">
            <a:spAutoFit/>
          </a:bodyPr>
          <a:lstStyle/>
          <a:p>
            <a:r>
              <a:rPr lang="en-US" sz="2400" dirty="0" smtClean="0">
                <a:latin typeface="Berlin Sans FB Demi" pitchFamily="34" charset="0"/>
              </a:rPr>
              <a:t>The purpose of the graph is to help us understand the data.  After you make the graph, always ask yourself, “What do I see?”.  Look for an overall pattern and also striking deviations from that pattern.</a:t>
            </a:r>
          </a:p>
          <a:p>
            <a:endParaRPr lang="en-US" sz="2400" dirty="0">
              <a:latin typeface="Berlin Sans FB Demi" pitchFamily="34" charset="0"/>
            </a:endParaRPr>
          </a:p>
          <a:p>
            <a:pPr algn="ctr"/>
            <a:r>
              <a:rPr lang="en-US" sz="4800" dirty="0" smtClean="0">
                <a:latin typeface="Berlin Sans FB Demi" pitchFamily="34" charset="0"/>
              </a:rPr>
              <a:t>Remember “SOCS”</a:t>
            </a:r>
          </a:p>
          <a:p>
            <a:endParaRPr lang="en-US" sz="2400" dirty="0">
              <a:latin typeface="Berlin Sans FB Demi" pitchFamily="34" charset="0"/>
            </a:endParaRPr>
          </a:p>
          <a:p>
            <a:r>
              <a:rPr lang="en-US" sz="2400" dirty="0" smtClean="0">
                <a:latin typeface="Berlin Sans FB Demi" pitchFamily="34" charset="0"/>
              </a:rPr>
              <a:t>	S— Shape of the distribution</a:t>
            </a:r>
          </a:p>
          <a:p>
            <a:endParaRPr lang="en-US" sz="2400" dirty="0">
              <a:latin typeface="Berlin Sans FB Demi" pitchFamily="34" charset="0"/>
            </a:endParaRPr>
          </a:p>
          <a:p>
            <a:r>
              <a:rPr lang="en-US" sz="2400" dirty="0" smtClean="0">
                <a:latin typeface="Berlin Sans FB Demi" pitchFamily="34" charset="0"/>
              </a:rPr>
              <a:t>	O-  Outliers</a:t>
            </a:r>
          </a:p>
          <a:p>
            <a:endParaRPr lang="en-US" sz="2400" dirty="0">
              <a:latin typeface="Berlin Sans FB Demi" pitchFamily="34" charset="0"/>
            </a:endParaRPr>
          </a:p>
          <a:p>
            <a:r>
              <a:rPr lang="en-US" sz="2400" dirty="0" smtClean="0">
                <a:latin typeface="Berlin Sans FB Demi" pitchFamily="34" charset="0"/>
              </a:rPr>
              <a:t>	C- Center</a:t>
            </a:r>
          </a:p>
          <a:p>
            <a:endParaRPr lang="en-US" sz="2400" dirty="0">
              <a:latin typeface="Berlin Sans FB Demi" pitchFamily="34" charset="0"/>
            </a:endParaRPr>
          </a:p>
          <a:p>
            <a:r>
              <a:rPr lang="en-US" sz="2400" dirty="0" smtClean="0">
                <a:latin typeface="Berlin Sans FB Demi" pitchFamily="34" charset="0"/>
              </a:rPr>
              <a:t>	S- Spread</a:t>
            </a:r>
            <a:endParaRPr lang="en-US" sz="2400" dirty="0">
              <a:latin typeface="Berlin Sans FB Demi" pitchFamily="34" charset="0"/>
            </a:endParaRPr>
          </a:p>
        </p:txBody>
      </p:sp>
    </p:spTree>
    <p:extLst>
      <p:ext uri="{BB962C8B-B14F-4D97-AF65-F5344CB8AC3E}">
        <p14:creationId xmlns:p14="http://schemas.microsoft.com/office/powerpoint/2010/main" val="848526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609600"/>
            <a:ext cx="8229600" cy="1323439"/>
          </a:xfrm>
          <a:prstGeom prst="rect">
            <a:avLst/>
          </a:prstGeom>
          <a:noFill/>
        </p:spPr>
        <p:txBody>
          <a:bodyPr wrap="square" rtlCol="0">
            <a:spAutoFit/>
          </a:bodyPr>
          <a:lstStyle/>
          <a:p>
            <a:r>
              <a:rPr lang="en-US" sz="4000" dirty="0" smtClean="0">
                <a:latin typeface="Berlin Sans FB Demi" pitchFamily="34" charset="0"/>
              </a:rPr>
              <a:t>Describe the shape, outliers, center, and spread of the stem plot.</a:t>
            </a:r>
            <a:endParaRPr lang="en-US" sz="4000" dirty="0">
              <a:latin typeface="Berlin Sans FB Demi" pitchFamily="34" charset="0"/>
            </a:endParaRPr>
          </a:p>
        </p:txBody>
      </p:sp>
      <p:pic>
        <p:nvPicPr>
          <p:cNvPr id="1026" name="Picture 2" descr="http://illuminations.nctm.org/lessons/3-5/airplanes/StemLeaf-SampleDistances.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061111"/>
            <a:ext cx="6893385" cy="4232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2536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855" y="533400"/>
            <a:ext cx="4558145" cy="5016758"/>
          </a:xfrm>
          <a:prstGeom prst="rect">
            <a:avLst/>
          </a:prstGeom>
          <a:noFill/>
        </p:spPr>
        <p:txBody>
          <a:bodyPr wrap="square" rtlCol="0">
            <a:spAutoFit/>
          </a:bodyPr>
          <a:lstStyle/>
          <a:p>
            <a:r>
              <a:rPr lang="en-US" sz="3200" dirty="0" smtClean="0">
                <a:latin typeface="Berlin Sans FB Demi" pitchFamily="34" charset="0"/>
              </a:rPr>
              <a:t>Quantitative variables often take many values.  A graph of the distribution is clearer if nearby values are grouped together.  The most common graph of the distribution of one quantitative variable is a </a:t>
            </a:r>
            <a:r>
              <a:rPr lang="en-US" sz="3200" u="sng" dirty="0" smtClean="0">
                <a:latin typeface="Berlin Sans FB Demi" pitchFamily="34" charset="0"/>
              </a:rPr>
              <a:t>histogram</a:t>
            </a:r>
            <a:r>
              <a:rPr lang="en-US" sz="3200" dirty="0" smtClean="0">
                <a:latin typeface="Berlin Sans FB Demi" pitchFamily="34" charset="0"/>
              </a:rPr>
              <a:t>.</a:t>
            </a:r>
            <a:endParaRPr lang="en-US" sz="3200" dirty="0">
              <a:latin typeface="Berlin Sans FB Demi"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53000" y="762000"/>
            <a:ext cx="3810000" cy="3810000"/>
          </a:xfrm>
          <a:prstGeom prst="rect">
            <a:avLst/>
          </a:prstGeom>
        </p:spPr>
      </p:pic>
    </p:spTree>
    <p:extLst>
      <p:ext uri="{BB962C8B-B14F-4D97-AF65-F5344CB8AC3E}">
        <p14:creationId xmlns:p14="http://schemas.microsoft.com/office/powerpoint/2010/main" val="2070604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457200"/>
            <a:ext cx="7086600" cy="461665"/>
          </a:xfrm>
          <a:prstGeom prst="rect">
            <a:avLst/>
          </a:prstGeom>
          <a:noFill/>
        </p:spPr>
        <p:txBody>
          <a:bodyPr wrap="square" rtlCol="0">
            <a:spAutoFit/>
          </a:bodyPr>
          <a:lstStyle/>
          <a:p>
            <a:pPr algn="ctr"/>
            <a:r>
              <a:rPr lang="en-US" sz="2400" dirty="0" smtClean="0">
                <a:latin typeface="Berlin Sans FB Demi" pitchFamily="34" charset="0"/>
              </a:rPr>
              <a:t>How to Make a Histogram</a:t>
            </a:r>
            <a:endParaRPr lang="en-US" sz="2400" dirty="0">
              <a:latin typeface="Berlin Sans FB Demi" pitchFamily="34" charset="0"/>
            </a:endParaRPr>
          </a:p>
        </p:txBody>
      </p:sp>
      <p:sp>
        <p:nvSpPr>
          <p:cNvPr id="3" name="TextBox 2"/>
          <p:cNvSpPr txBox="1"/>
          <p:nvPr/>
        </p:nvSpPr>
        <p:spPr>
          <a:xfrm>
            <a:off x="685800" y="1219200"/>
            <a:ext cx="7391400" cy="5262979"/>
          </a:xfrm>
          <a:prstGeom prst="rect">
            <a:avLst/>
          </a:prstGeom>
          <a:noFill/>
        </p:spPr>
        <p:txBody>
          <a:bodyPr wrap="square" rtlCol="0">
            <a:spAutoFit/>
          </a:bodyPr>
          <a:lstStyle/>
          <a:p>
            <a:r>
              <a:rPr lang="en-US" sz="2400" dirty="0" smtClean="0">
                <a:latin typeface="Berlin Sans FB Demi" pitchFamily="34" charset="0"/>
              </a:rPr>
              <a:t>Step 1:  Divide the range of the data into classes of 	equal width.  Count the number of 	observations in each class.   Be sure to specify 	the classes precisely so that each observation 	falls into exactly one class.</a:t>
            </a:r>
          </a:p>
          <a:p>
            <a:endParaRPr lang="en-US" sz="2400" dirty="0">
              <a:latin typeface="Berlin Sans FB Demi" pitchFamily="34" charset="0"/>
            </a:endParaRPr>
          </a:p>
          <a:p>
            <a:r>
              <a:rPr lang="en-US" sz="2400" dirty="0" smtClean="0">
                <a:latin typeface="Berlin Sans FB Demi" pitchFamily="34" charset="0"/>
              </a:rPr>
              <a:t>Step 2:  Label and scale your axes and title your 	graph. </a:t>
            </a:r>
          </a:p>
          <a:p>
            <a:endParaRPr lang="en-US" sz="2400" dirty="0">
              <a:latin typeface="Berlin Sans FB Demi" pitchFamily="34" charset="0"/>
            </a:endParaRPr>
          </a:p>
          <a:p>
            <a:r>
              <a:rPr lang="en-US" sz="2400" dirty="0" smtClean="0">
                <a:latin typeface="Berlin Sans FB Demi" pitchFamily="34" charset="0"/>
              </a:rPr>
              <a:t>Step 3:  Draw a bar that represents the count in each 	class.   The base of the bar should cover its 	class, and the bar height is the class count.  	Leave no horizontal space between the bars, 	unless one class is empty.</a:t>
            </a:r>
            <a:endParaRPr lang="en-US" sz="2400" dirty="0">
              <a:latin typeface="Berlin Sans FB Demi" pitchFamily="34" charset="0"/>
            </a:endParaRPr>
          </a:p>
        </p:txBody>
      </p:sp>
    </p:spTree>
    <p:extLst>
      <p:ext uri="{BB962C8B-B14F-4D97-AF65-F5344CB8AC3E}">
        <p14:creationId xmlns:p14="http://schemas.microsoft.com/office/powerpoint/2010/main" val="1254921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228600"/>
            <a:ext cx="7162800" cy="707886"/>
          </a:xfrm>
          <a:prstGeom prst="rect">
            <a:avLst/>
          </a:prstGeom>
          <a:noFill/>
        </p:spPr>
        <p:txBody>
          <a:bodyPr wrap="square" rtlCol="0">
            <a:spAutoFit/>
          </a:bodyPr>
          <a:lstStyle/>
          <a:p>
            <a:pPr algn="ctr"/>
            <a:r>
              <a:rPr lang="en-US" sz="4000" dirty="0" smtClean="0">
                <a:latin typeface="Berlin Sans FB Demi" pitchFamily="34" charset="0"/>
              </a:rPr>
              <a:t>Histogram Tips</a:t>
            </a:r>
            <a:endParaRPr lang="en-US" sz="4000" dirty="0">
              <a:latin typeface="Berlin Sans FB Demi" pitchFamily="34" charset="0"/>
            </a:endParaRPr>
          </a:p>
        </p:txBody>
      </p:sp>
      <p:sp>
        <p:nvSpPr>
          <p:cNvPr id="3" name="TextBox 2"/>
          <p:cNvSpPr txBox="1"/>
          <p:nvPr/>
        </p:nvSpPr>
        <p:spPr>
          <a:xfrm>
            <a:off x="685800" y="1066800"/>
            <a:ext cx="7924800" cy="5262979"/>
          </a:xfrm>
          <a:prstGeom prst="rect">
            <a:avLst/>
          </a:prstGeom>
          <a:noFill/>
        </p:spPr>
        <p:txBody>
          <a:bodyPr wrap="square" rtlCol="0">
            <a:spAutoFit/>
          </a:bodyPr>
          <a:lstStyle/>
          <a:p>
            <a:pPr marL="342900" indent="-342900">
              <a:buFont typeface="Arial" pitchFamily="34" charset="0"/>
              <a:buChar char="•"/>
            </a:pPr>
            <a:r>
              <a:rPr lang="en-US" sz="2400" dirty="0" smtClean="0">
                <a:latin typeface="Berlin Sans FB Demi" pitchFamily="34" charset="0"/>
              </a:rPr>
              <a:t>There is no one right choice of the classes in a histogram.  Too few classes will give a “skyscraper” appearance and too many will give a “pancake” appearance.</a:t>
            </a:r>
          </a:p>
          <a:p>
            <a:endParaRPr lang="en-US" sz="2400" dirty="0" smtClean="0">
              <a:latin typeface="Berlin Sans FB Demi" pitchFamily="34" charset="0"/>
            </a:endParaRPr>
          </a:p>
          <a:p>
            <a:pPr marL="342900" indent="-342900">
              <a:buFont typeface="Arial" pitchFamily="34" charset="0"/>
              <a:buChar char="•"/>
            </a:pPr>
            <a:r>
              <a:rPr lang="en-US" sz="2400" dirty="0" smtClean="0">
                <a:latin typeface="Berlin Sans FB Demi" pitchFamily="34" charset="0"/>
              </a:rPr>
              <a:t>Five classes is a good minimum.</a:t>
            </a:r>
          </a:p>
          <a:p>
            <a:endParaRPr lang="en-US" sz="2400" dirty="0" smtClean="0">
              <a:latin typeface="Berlin Sans FB Demi" pitchFamily="34" charset="0"/>
            </a:endParaRPr>
          </a:p>
          <a:p>
            <a:pPr marL="342900" indent="-342900">
              <a:buFont typeface="Arial" pitchFamily="34" charset="0"/>
              <a:buChar char="•"/>
            </a:pPr>
            <a:r>
              <a:rPr lang="en-US" sz="2400" dirty="0" smtClean="0">
                <a:latin typeface="Berlin Sans FB Demi" pitchFamily="34" charset="0"/>
              </a:rPr>
              <a:t>Our eyes respond to the area of the bars in a histogram, so be sure to choose classes that are all the same width.  Then area is determined by height and all classes are fairly represented.</a:t>
            </a:r>
          </a:p>
          <a:p>
            <a:endParaRPr lang="en-US" sz="2400" dirty="0" smtClean="0">
              <a:latin typeface="Berlin Sans FB Demi" pitchFamily="34" charset="0"/>
            </a:endParaRPr>
          </a:p>
          <a:p>
            <a:pPr marL="342900" indent="-342900">
              <a:buFont typeface="Arial" pitchFamily="34" charset="0"/>
              <a:buChar char="•"/>
            </a:pPr>
            <a:r>
              <a:rPr lang="en-US" sz="2400" dirty="0" smtClean="0">
                <a:latin typeface="Berlin Sans FB Demi" pitchFamily="34" charset="0"/>
              </a:rPr>
              <a:t>If you use a computer or graphing calculator, beware of letting the device choose the class.</a:t>
            </a:r>
            <a:endParaRPr lang="en-US" sz="2400" dirty="0">
              <a:latin typeface="Berlin Sans FB Demi" pitchFamily="34" charset="0"/>
            </a:endParaRPr>
          </a:p>
        </p:txBody>
      </p:sp>
    </p:spTree>
    <p:extLst>
      <p:ext uri="{BB962C8B-B14F-4D97-AF65-F5344CB8AC3E}">
        <p14:creationId xmlns:p14="http://schemas.microsoft.com/office/powerpoint/2010/main" val="3276420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7963" y="2169459"/>
            <a:ext cx="8880178" cy="3091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57200" y="533400"/>
            <a:ext cx="8458200" cy="1477328"/>
          </a:xfrm>
          <a:prstGeom prst="rect">
            <a:avLst/>
          </a:prstGeom>
        </p:spPr>
        <p:txBody>
          <a:bodyPr wrap="square">
            <a:spAutoFit/>
          </a:bodyPr>
          <a:lstStyle/>
          <a:p>
            <a:r>
              <a:rPr lang="en-US" dirty="0"/>
              <a:t>(a)	Find the class width.</a:t>
            </a:r>
          </a:p>
          <a:p>
            <a:r>
              <a:rPr lang="en-US" dirty="0"/>
              <a:t>(b)	Make a frequency table showing class limits, class boundaries, midpoint, frequencies, relative frequencies.</a:t>
            </a:r>
          </a:p>
          <a:p>
            <a:r>
              <a:rPr lang="en-US" dirty="0"/>
              <a:t>(c)	Draw a histogram.</a:t>
            </a:r>
          </a:p>
          <a:p>
            <a:r>
              <a:rPr lang="en-US" dirty="0"/>
              <a:t>(d)	Draw a relative-frequency histogram.</a:t>
            </a:r>
          </a:p>
        </p:txBody>
      </p:sp>
    </p:spTree>
    <p:extLst>
      <p:ext uri="{BB962C8B-B14F-4D97-AF65-F5344CB8AC3E}">
        <p14:creationId xmlns:p14="http://schemas.microsoft.com/office/powerpoint/2010/main" val="3017329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1000"/>
            <a:ext cx="7391400" cy="707886"/>
          </a:xfrm>
          <a:prstGeom prst="rect">
            <a:avLst/>
          </a:prstGeom>
          <a:noFill/>
        </p:spPr>
        <p:txBody>
          <a:bodyPr wrap="square" rtlCol="0">
            <a:spAutoFit/>
          </a:bodyPr>
          <a:lstStyle/>
          <a:p>
            <a:pPr algn="ctr"/>
            <a:r>
              <a:rPr lang="en-US" sz="4000" dirty="0" smtClean="0">
                <a:latin typeface="Berlin Sans FB Demi" pitchFamily="34" charset="0"/>
              </a:rPr>
              <a:t>More About Shape</a:t>
            </a:r>
            <a:endParaRPr lang="en-US" sz="4000" dirty="0">
              <a:latin typeface="Berlin Sans FB Demi" pitchFamily="34" charset="0"/>
            </a:endParaRPr>
          </a:p>
        </p:txBody>
      </p:sp>
      <p:sp>
        <p:nvSpPr>
          <p:cNvPr id="3" name="TextBox 2"/>
          <p:cNvSpPr txBox="1"/>
          <p:nvPr/>
        </p:nvSpPr>
        <p:spPr>
          <a:xfrm>
            <a:off x="685800" y="1600200"/>
            <a:ext cx="8001000" cy="1384995"/>
          </a:xfrm>
          <a:prstGeom prst="rect">
            <a:avLst/>
          </a:prstGeom>
          <a:noFill/>
        </p:spPr>
        <p:txBody>
          <a:bodyPr wrap="square" rtlCol="0">
            <a:spAutoFit/>
          </a:bodyPr>
          <a:lstStyle/>
          <a:p>
            <a:r>
              <a:rPr lang="en-US" sz="2800" dirty="0" smtClean="0">
                <a:latin typeface="Berlin Sans FB Demi" pitchFamily="34" charset="0"/>
              </a:rPr>
              <a:t>A distribution is </a:t>
            </a:r>
            <a:r>
              <a:rPr lang="en-US" sz="2800" u="sng" dirty="0" smtClean="0">
                <a:latin typeface="Berlin Sans FB Demi" pitchFamily="34" charset="0"/>
              </a:rPr>
              <a:t>symmetric</a:t>
            </a:r>
            <a:r>
              <a:rPr lang="en-US" sz="2800" dirty="0" smtClean="0">
                <a:latin typeface="Berlin Sans FB Demi" pitchFamily="34" charset="0"/>
              </a:rPr>
              <a:t> if the right and left sides of the histogram are approximately mirror images of each other.</a:t>
            </a:r>
            <a:endParaRPr lang="en-US" sz="2800" dirty="0">
              <a:latin typeface="Berlin Sans FB Demi"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4550" y="3276600"/>
            <a:ext cx="4533900" cy="2533650"/>
          </a:xfrm>
          <a:prstGeom prst="rect">
            <a:avLst/>
          </a:prstGeom>
        </p:spPr>
      </p:pic>
    </p:spTree>
    <p:extLst>
      <p:ext uri="{BB962C8B-B14F-4D97-AF65-F5344CB8AC3E}">
        <p14:creationId xmlns:p14="http://schemas.microsoft.com/office/powerpoint/2010/main" val="838502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8305800" cy="3539430"/>
          </a:xfrm>
          <a:prstGeom prst="rect">
            <a:avLst/>
          </a:prstGeom>
          <a:noFill/>
        </p:spPr>
        <p:txBody>
          <a:bodyPr wrap="square" rtlCol="0">
            <a:spAutoFit/>
          </a:bodyPr>
          <a:lstStyle/>
          <a:p>
            <a:r>
              <a:rPr lang="en-US" sz="2800" b="1" dirty="0" smtClean="0"/>
              <a:t>Learning Targets:</a:t>
            </a:r>
          </a:p>
          <a:p>
            <a:endParaRPr lang="en-US" sz="2800" b="1" dirty="0"/>
          </a:p>
          <a:p>
            <a:pPr marL="914400" lvl="1" indent="-457200">
              <a:buFont typeface="Wingdings" pitchFamily="2" charset="2"/>
              <a:buChar char="v"/>
            </a:pPr>
            <a:r>
              <a:rPr lang="en-US" sz="2800" b="1" dirty="0" smtClean="0"/>
              <a:t>I can listen and ask questions while going over the syllabus.</a:t>
            </a:r>
          </a:p>
          <a:p>
            <a:pPr marL="914400" lvl="1" indent="-457200">
              <a:buFont typeface="Wingdings" pitchFamily="2" charset="2"/>
              <a:buChar char="v"/>
            </a:pPr>
            <a:r>
              <a:rPr lang="en-US" sz="2800" b="1" dirty="0" smtClean="0"/>
              <a:t>I can listen and ask questions while going over the AP Content for Statistics.</a:t>
            </a:r>
          </a:p>
          <a:p>
            <a:endParaRPr lang="en-US" sz="2800" b="1" dirty="0"/>
          </a:p>
        </p:txBody>
      </p:sp>
    </p:spTree>
    <p:extLst>
      <p:ext uri="{BB962C8B-B14F-4D97-AF65-F5344CB8AC3E}">
        <p14:creationId xmlns:p14="http://schemas.microsoft.com/office/powerpoint/2010/main" val="10696070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1000"/>
            <a:ext cx="7391400" cy="707886"/>
          </a:xfrm>
          <a:prstGeom prst="rect">
            <a:avLst/>
          </a:prstGeom>
          <a:noFill/>
        </p:spPr>
        <p:txBody>
          <a:bodyPr wrap="square" rtlCol="0">
            <a:spAutoFit/>
          </a:bodyPr>
          <a:lstStyle/>
          <a:p>
            <a:pPr algn="ctr"/>
            <a:r>
              <a:rPr lang="en-US" sz="4000" dirty="0" smtClean="0">
                <a:latin typeface="Berlin Sans FB Demi" pitchFamily="34" charset="0"/>
              </a:rPr>
              <a:t>More About Shape</a:t>
            </a:r>
            <a:endParaRPr lang="en-US" sz="4000" dirty="0">
              <a:latin typeface="Berlin Sans FB Demi" pitchFamily="34" charset="0"/>
            </a:endParaRPr>
          </a:p>
        </p:txBody>
      </p:sp>
      <p:sp>
        <p:nvSpPr>
          <p:cNvPr id="3" name="TextBox 2"/>
          <p:cNvSpPr txBox="1"/>
          <p:nvPr/>
        </p:nvSpPr>
        <p:spPr>
          <a:xfrm>
            <a:off x="685800" y="1371600"/>
            <a:ext cx="7543800" cy="1384995"/>
          </a:xfrm>
          <a:prstGeom prst="rect">
            <a:avLst/>
          </a:prstGeom>
          <a:noFill/>
        </p:spPr>
        <p:txBody>
          <a:bodyPr wrap="square" rtlCol="0">
            <a:spAutoFit/>
          </a:bodyPr>
          <a:lstStyle/>
          <a:p>
            <a:r>
              <a:rPr lang="en-US" sz="2800" dirty="0" smtClean="0">
                <a:latin typeface="Berlin Sans FB Demi" pitchFamily="34" charset="0"/>
              </a:rPr>
              <a:t>A distribution is </a:t>
            </a:r>
            <a:r>
              <a:rPr lang="en-US" sz="2800" u="sng" dirty="0" smtClean="0">
                <a:latin typeface="Berlin Sans FB Demi" pitchFamily="34" charset="0"/>
              </a:rPr>
              <a:t>skewed to the right </a:t>
            </a:r>
            <a:r>
              <a:rPr lang="en-US" sz="2800" dirty="0" smtClean="0">
                <a:latin typeface="Berlin Sans FB Demi" pitchFamily="34" charset="0"/>
              </a:rPr>
              <a:t>if the right side of the histogram extends much farther out that the left side.  </a:t>
            </a:r>
            <a:endParaRPr lang="en-US" sz="2800" dirty="0">
              <a:latin typeface="Berlin Sans FB Demi"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2971800"/>
            <a:ext cx="3924300" cy="3270250"/>
          </a:xfrm>
          <a:prstGeom prst="rect">
            <a:avLst/>
          </a:prstGeom>
        </p:spPr>
      </p:pic>
    </p:spTree>
    <p:extLst>
      <p:ext uri="{BB962C8B-B14F-4D97-AF65-F5344CB8AC3E}">
        <p14:creationId xmlns:p14="http://schemas.microsoft.com/office/powerpoint/2010/main" val="39080309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1000"/>
            <a:ext cx="7391400" cy="707886"/>
          </a:xfrm>
          <a:prstGeom prst="rect">
            <a:avLst/>
          </a:prstGeom>
          <a:noFill/>
        </p:spPr>
        <p:txBody>
          <a:bodyPr wrap="square" rtlCol="0">
            <a:spAutoFit/>
          </a:bodyPr>
          <a:lstStyle/>
          <a:p>
            <a:pPr algn="ctr"/>
            <a:r>
              <a:rPr lang="en-US" sz="4000" dirty="0" smtClean="0">
                <a:latin typeface="Berlin Sans FB Demi" pitchFamily="34" charset="0"/>
              </a:rPr>
              <a:t>More About Shape</a:t>
            </a:r>
            <a:endParaRPr lang="en-US" sz="4000" dirty="0">
              <a:latin typeface="Berlin Sans FB Demi" pitchFamily="34" charset="0"/>
            </a:endParaRPr>
          </a:p>
        </p:txBody>
      </p:sp>
      <p:sp>
        <p:nvSpPr>
          <p:cNvPr id="3" name="TextBox 2"/>
          <p:cNvSpPr txBox="1"/>
          <p:nvPr/>
        </p:nvSpPr>
        <p:spPr>
          <a:xfrm>
            <a:off x="685800" y="1371600"/>
            <a:ext cx="7543800" cy="1384995"/>
          </a:xfrm>
          <a:prstGeom prst="rect">
            <a:avLst/>
          </a:prstGeom>
          <a:noFill/>
        </p:spPr>
        <p:txBody>
          <a:bodyPr wrap="square" rtlCol="0">
            <a:spAutoFit/>
          </a:bodyPr>
          <a:lstStyle/>
          <a:p>
            <a:r>
              <a:rPr lang="en-US" sz="2800" dirty="0" smtClean="0">
                <a:latin typeface="Berlin Sans FB Demi" pitchFamily="34" charset="0"/>
              </a:rPr>
              <a:t>A distribution is </a:t>
            </a:r>
            <a:r>
              <a:rPr lang="en-US" sz="2800" u="sng" dirty="0" smtClean="0">
                <a:latin typeface="Berlin Sans FB Demi" pitchFamily="34" charset="0"/>
              </a:rPr>
              <a:t>skewed to the left </a:t>
            </a:r>
            <a:r>
              <a:rPr lang="en-US" sz="2800" dirty="0" smtClean="0">
                <a:latin typeface="Berlin Sans FB Demi" pitchFamily="34" charset="0"/>
              </a:rPr>
              <a:t>if the left side of the histogram extends much farther out that the right side.  </a:t>
            </a:r>
            <a:endParaRPr lang="en-US" sz="2800" dirty="0">
              <a:latin typeface="Berlin Sans FB Demi"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1250" y="2895600"/>
            <a:ext cx="4152900" cy="3460750"/>
          </a:xfrm>
          <a:prstGeom prst="rect">
            <a:avLst/>
          </a:prstGeom>
        </p:spPr>
      </p:pic>
    </p:spTree>
    <p:extLst>
      <p:ext uri="{BB962C8B-B14F-4D97-AF65-F5344CB8AC3E}">
        <p14:creationId xmlns:p14="http://schemas.microsoft.com/office/powerpoint/2010/main" val="30486210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457200"/>
            <a:ext cx="7010400" cy="830997"/>
          </a:xfrm>
          <a:prstGeom prst="rect">
            <a:avLst/>
          </a:prstGeom>
          <a:noFill/>
        </p:spPr>
        <p:txBody>
          <a:bodyPr wrap="square" rtlCol="0">
            <a:spAutoFit/>
          </a:bodyPr>
          <a:lstStyle/>
          <a:p>
            <a:pPr algn="ctr"/>
            <a:r>
              <a:rPr lang="en-US" sz="2400" dirty="0" smtClean="0">
                <a:latin typeface="Berlin Sans FB Demi" pitchFamily="34" charset="0"/>
              </a:rPr>
              <a:t>Relative Frequency, Cumulative Frequency, Percentiles, and </a:t>
            </a:r>
            <a:r>
              <a:rPr lang="en-US" sz="2400" dirty="0" err="1" smtClean="0">
                <a:latin typeface="Berlin Sans FB Demi" pitchFamily="34" charset="0"/>
              </a:rPr>
              <a:t>Ogives</a:t>
            </a:r>
            <a:endParaRPr lang="en-US" sz="2400" dirty="0">
              <a:latin typeface="Berlin Sans FB Demi" pitchFamily="34" charset="0"/>
            </a:endParaRPr>
          </a:p>
        </p:txBody>
      </p:sp>
      <p:sp>
        <p:nvSpPr>
          <p:cNvPr id="3" name="TextBox 2"/>
          <p:cNvSpPr txBox="1"/>
          <p:nvPr/>
        </p:nvSpPr>
        <p:spPr>
          <a:xfrm>
            <a:off x="609600" y="1828800"/>
            <a:ext cx="8077200" cy="3970318"/>
          </a:xfrm>
          <a:prstGeom prst="rect">
            <a:avLst/>
          </a:prstGeom>
          <a:noFill/>
        </p:spPr>
        <p:txBody>
          <a:bodyPr wrap="square" rtlCol="0">
            <a:spAutoFit/>
          </a:bodyPr>
          <a:lstStyle/>
          <a:p>
            <a:r>
              <a:rPr lang="en-US" sz="2800" dirty="0" smtClean="0">
                <a:latin typeface="Berlin Sans FB Demi" pitchFamily="34" charset="0"/>
              </a:rPr>
              <a:t>Percentile</a:t>
            </a:r>
          </a:p>
          <a:p>
            <a:r>
              <a:rPr lang="en-US" sz="2800" dirty="0">
                <a:latin typeface="Berlin Sans FB Demi" pitchFamily="34" charset="0"/>
              </a:rPr>
              <a:t>	</a:t>
            </a:r>
            <a:r>
              <a:rPr lang="en-US" sz="2800" dirty="0" smtClean="0">
                <a:latin typeface="Berlin Sans FB Demi" pitchFamily="34" charset="0"/>
              </a:rPr>
              <a:t>The </a:t>
            </a:r>
            <a:r>
              <a:rPr lang="en-US" sz="2800" dirty="0" err="1" smtClean="0">
                <a:latin typeface="Berlin Sans FB Demi" pitchFamily="34" charset="0"/>
              </a:rPr>
              <a:t>pth</a:t>
            </a:r>
            <a:r>
              <a:rPr lang="en-US" sz="2800" dirty="0" smtClean="0">
                <a:latin typeface="Berlin Sans FB Demi" pitchFamily="34" charset="0"/>
              </a:rPr>
              <a:t> percentile of a distribution is the value such that p percent of the observations fall at or below it.</a:t>
            </a:r>
          </a:p>
          <a:p>
            <a:endParaRPr lang="en-US" sz="2800" dirty="0">
              <a:latin typeface="Berlin Sans FB Demi" pitchFamily="34" charset="0"/>
            </a:endParaRPr>
          </a:p>
          <a:p>
            <a:r>
              <a:rPr lang="en-US" sz="2800" dirty="0" smtClean="0">
                <a:latin typeface="Berlin Sans FB Demi" pitchFamily="34" charset="0"/>
              </a:rPr>
              <a:t>Example)</a:t>
            </a:r>
          </a:p>
          <a:p>
            <a:r>
              <a:rPr lang="en-US" sz="2800" dirty="0">
                <a:latin typeface="Berlin Sans FB Demi" pitchFamily="34" charset="0"/>
              </a:rPr>
              <a:t>	</a:t>
            </a:r>
            <a:r>
              <a:rPr lang="en-US" sz="2800" dirty="0" smtClean="0">
                <a:latin typeface="Berlin Sans FB Demi" pitchFamily="34" charset="0"/>
              </a:rPr>
              <a:t>You receive the results of your standardized test which reports you were in the 80</a:t>
            </a:r>
            <a:r>
              <a:rPr lang="en-US" sz="2800" baseline="30000" dirty="0" smtClean="0">
                <a:latin typeface="Berlin Sans FB Demi" pitchFamily="34" charset="0"/>
              </a:rPr>
              <a:t>th</a:t>
            </a:r>
            <a:r>
              <a:rPr lang="en-US" sz="2800" dirty="0" smtClean="0">
                <a:latin typeface="Berlin Sans FB Demi" pitchFamily="34" charset="0"/>
              </a:rPr>
              <a:t> percentile in math.  What does this mean?</a:t>
            </a:r>
            <a:endParaRPr lang="en-US" sz="2800" dirty="0">
              <a:latin typeface="Berlin Sans FB Demi" pitchFamily="34" charset="0"/>
            </a:endParaRPr>
          </a:p>
        </p:txBody>
      </p:sp>
    </p:spTree>
    <p:extLst>
      <p:ext uri="{BB962C8B-B14F-4D97-AF65-F5344CB8AC3E}">
        <p14:creationId xmlns:p14="http://schemas.microsoft.com/office/powerpoint/2010/main" val="24460470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3928" y="1219200"/>
            <a:ext cx="8824654" cy="5127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080655" y="228600"/>
            <a:ext cx="7010400" cy="830997"/>
          </a:xfrm>
          <a:prstGeom prst="rect">
            <a:avLst/>
          </a:prstGeom>
          <a:noFill/>
        </p:spPr>
        <p:txBody>
          <a:bodyPr wrap="square" rtlCol="0">
            <a:spAutoFit/>
          </a:bodyPr>
          <a:lstStyle/>
          <a:p>
            <a:pPr algn="ctr"/>
            <a:r>
              <a:rPr lang="en-US" sz="2400" dirty="0" smtClean="0">
                <a:latin typeface="Berlin Sans FB Demi" pitchFamily="34" charset="0"/>
              </a:rPr>
              <a:t>Relative Frequency, Cumulative Frequency, Percentiles, and </a:t>
            </a:r>
            <a:r>
              <a:rPr lang="en-US" sz="2400" dirty="0" err="1" smtClean="0">
                <a:latin typeface="Berlin Sans FB Demi" pitchFamily="34" charset="0"/>
              </a:rPr>
              <a:t>Ogives</a:t>
            </a:r>
            <a:endParaRPr lang="en-US" sz="2400" dirty="0">
              <a:latin typeface="Berlin Sans FB Demi" pitchFamily="34" charset="0"/>
            </a:endParaRPr>
          </a:p>
        </p:txBody>
      </p:sp>
    </p:spTree>
    <p:extLst>
      <p:ext uri="{BB962C8B-B14F-4D97-AF65-F5344CB8AC3E}">
        <p14:creationId xmlns:p14="http://schemas.microsoft.com/office/powerpoint/2010/main" val="2649858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80655" y="228600"/>
            <a:ext cx="7010400" cy="830997"/>
          </a:xfrm>
          <a:prstGeom prst="rect">
            <a:avLst/>
          </a:prstGeom>
          <a:noFill/>
        </p:spPr>
        <p:txBody>
          <a:bodyPr wrap="square" rtlCol="0">
            <a:spAutoFit/>
          </a:bodyPr>
          <a:lstStyle/>
          <a:p>
            <a:pPr algn="ctr"/>
            <a:r>
              <a:rPr lang="en-US" sz="2400" dirty="0" smtClean="0">
                <a:latin typeface="Berlin Sans FB Demi" pitchFamily="34" charset="0"/>
              </a:rPr>
              <a:t>Relative Frequency, Cumulative Frequency, Percentiles, and </a:t>
            </a:r>
            <a:r>
              <a:rPr lang="en-US" sz="2400" dirty="0" err="1" smtClean="0">
                <a:latin typeface="Berlin Sans FB Demi" pitchFamily="34" charset="0"/>
              </a:rPr>
              <a:t>Ogives</a:t>
            </a:r>
            <a:endParaRPr lang="en-US" sz="2400" dirty="0">
              <a:latin typeface="Berlin Sans FB Dem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476212642"/>
              </p:ext>
            </p:extLst>
          </p:nvPr>
        </p:nvGraphicFramePr>
        <p:xfrm>
          <a:off x="1524000" y="1087306"/>
          <a:ext cx="6096000" cy="1036320"/>
        </p:xfrm>
        <a:graphic>
          <a:graphicData uri="http://schemas.openxmlformats.org/drawingml/2006/table">
            <a:tbl>
              <a:tblPr firstRow="1" bandRow="1">
                <a:tableStyleId>{BDBED569-4797-4DF1-A0F4-6AAB3CD982D8}</a:tableStyleId>
              </a:tblPr>
              <a:tblGrid>
                <a:gridCol w="609600"/>
                <a:gridCol w="609600"/>
                <a:gridCol w="609600"/>
                <a:gridCol w="609600"/>
                <a:gridCol w="609600"/>
                <a:gridCol w="609600"/>
                <a:gridCol w="609600"/>
                <a:gridCol w="609600"/>
                <a:gridCol w="609600"/>
                <a:gridCol w="609600"/>
              </a:tblGrid>
              <a:tr h="370840">
                <a:tc>
                  <a:txBody>
                    <a:bodyPr/>
                    <a:lstStyle/>
                    <a:p>
                      <a:r>
                        <a:rPr lang="en-US" sz="2800" dirty="0" smtClean="0">
                          <a:latin typeface="Berlin Sans FB Demi" pitchFamily="34" charset="0"/>
                        </a:rPr>
                        <a:t>5</a:t>
                      </a:r>
                      <a:endParaRPr lang="en-US" sz="2800" dirty="0">
                        <a:latin typeface="Berlin Sans FB Demi" pitchFamily="34" charset="0"/>
                      </a:endParaRPr>
                    </a:p>
                  </a:txBody>
                  <a:tcPr/>
                </a:tc>
                <a:tc>
                  <a:txBody>
                    <a:bodyPr/>
                    <a:lstStyle/>
                    <a:p>
                      <a:r>
                        <a:rPr lang="en-US" sz="2800" dirty="0" smtClean="0">
                          <a:latin typeface="Berlin Sans FB Demi" pitchFamily="34" charset="0"/>
                        </a:rPr>
                        <a:t>8</a:t>
                      </a:r>
                      <a:endParaRPr lang="en-US" sz="2800" dirty="0">
                        <a:latin typeface="Berlin Sans FB Demi" pitchFamily="34" charset="0"/>
                      </a:endParaRPr>
                    </a:p>
                  </a:txBody>
                  <a:tcPr/>
                </a:tc>
                <a:tc>
                  <a:txBody>
                    <a:bodyPr/>
                    <a:lstStyle/>
                    <a:p>
                      <a:r>
                        <a:rPr lang="en-US" sz="2800" dirty="0" smtClean="0">
                          <a:latin typeface="Berlin Sans FB Demi" pitchFamily="34" charset="0"/>
                        </a:rPr>
                        <a:t>10</a:t>
                      </a:r>
                      <a:endParaRPr lang="en-US" sz="2800" dirty="0">
                        <a:latin typeface="Berlin Sans FB Demi" pitchFamily="34" charset="0"/>
                      </a:endParaRPr>
                    </a:p>
                  </a:txBody>
                  <a:tcPr/>
                </a:tc>
                <a:tc>
                  <a:txBody>
                    <a:bodyPr/>
                    <a:lstStyle/>
                    <a:p>
                      <a:r>
                        <a:rPr lang="en-US" sz="2800" dirty="0" smtClean="0">
                          <a:latin typeface="Berlin Sans FB Demi" pitchFamily="34" charset="0"/>
                        </a:rPr>
                        <a:t>14</a:t>
                      </a:r>
                      <a:endParaRPr lang="en-US" sz="2800" dirty="0">
                        <a:latin typeface="Berlin Sans FB Demi" pitchFamily="34" charset="0"/>
                      </a:endParaRPr>
                    </a:p>
                  </a:txBody>
                  <a:tcPr/>
                </a:tc>
                <a:tc>
                  <a:txBody>
                    <a:bodyPr/>
                    <a:lstStyle/>
                    <a:p>
                      <a:r>
                        <a:rPr lang="en-US" sz="2800" dirty="0" smtClean="0">
                          <a:latin typeface="Berlin Sans FB Demi" pitchFamily="34" charset="0"/>
                        </a:rPr>
                        <a:t>18</a:t>
                      </a:r>
                      <a:endParaRPr lang="en-US" sz="2800" dirty="0">
                        <a:latin typeface="Berlin Sans FB Demi" pitchFamily="34" charset="0"/>
                      </a:endParaRPr>
                    </a:p>
                  </a:txBody>
                  <a:tcPr/>
                </a:tc>
                <a:tc>
                  <a:txBody>
                    <a:bodyPr/>
                    <a:lstStyle/>
                    <a:p>
                      <a:r>
                        <a:rPr lang="en-US" sz="2800" dirty="0" smtClean="0">
                          <a:latin typeface="Berlin Sans FB Demi" pitchFamily="34" charset="0"/>
                        </a:rPr>
                        <a:t>22</a:t>
                      </a:r>
                      <a:endParaRPr lang="en-US" sz="2800" dirty="0">
                        <a:latin typeface="Berlin Sans FB Demi" pitchFamily="34" charset="0"/>
                      </a:endParaRPr>
                    </a:p>
                  </a:txBody>
                  <a:tcPr/>
                </a:tc>
                <a:tc>
                  <a:txBody>
                    <a:bodyPr/>
                    <a:lstStyle/>
                    <a:p>
                      <a:r>
                        <a:rPr lang="en-US" sz="2800" dirty="0" smtClean="0">
                          <a:latin typeface="Berlin Sans FB Demi" pitchFamily="34" charset="0"/>
                        </a:rPr>
                        <a:t>26</a:t>
                      </a:r>
                      <a:endParaRPr lang="en-US" sz="2800" dirty="0">
                        <a:latin typeface="Berlin Sans FB Demi" pitchFamily="34" charset="0"/>
                      </a:endParaRPr>
                    </a:p>
                  </a:txBody>
                  <a:tcPr/>
                </a:tc>
                <a:tc>
                  <a:txBody>
                    <a:bodyPr/>
                    <a:lstStyle/>
                    <a:p>
                      <a:r>
                        <a:rPr lang="en-US" sz="2800" dirty="0" smtClean="0">
                          <a:latin typeface="Berlin Sans FB Demi" pitchFamily="34" charset="0"/>
                        </a:rPr>
                        <a:t>30</a:t>
                      </a:r>
                      <a:endParaRPr lang="en-US" sz="2800" dirty="0">
                        <a:latin typeface="Berlin Sans FB Demi" pitchFamily="34" charset="0"/>
                      </a:endParaRPr>
                    </a:p>
                  </a:txBody>
                  <a:tcPr/>
                </a:tc>
                <a:tc>
                  <a:txBody>
                    <a:bodyPr/>
                    <a:lstStyle/>
                    <a:p>
                      <a:r>
                        <a:rPr lang="en-US" sz="2800" dirty="0" smtClean="0">
                          <a:latin typeface="Berlin Sans FB Demi" pitchFamily="34" charset="0"/>
                        </a:rPr>
                        <a:t>35</a:t>
                      </a:r>
                      <a:endParaRPr lang="en-US" sz="2800" dirty="0">
                        <a:latin typeface="Berlin Sans FB Demi" pitchFamily="34" charset="0"/>
                      </a:endParaRPr>
                    </a:p>
                  </a:txBody>
                  <a:tcPr/>
                </a:tc>
                <a:tc>
                  <a:txBody>
                    <a:bodyPr/>
                    <a:lstStyle/>
                    <a:p>
                      <a:r>
                        <a:rPr lang="en-US" sz="2800" dirty="0" smtClean="0">
                          <a:latin typeface="Berlin Sans FB Demi" pitchFamily="34" charset="0"/>
                        </a:rPr>
                        <a:t>35</a:t>
                      </a:r>
                      <a:endParaRPr lang="en-US" sz="2800" dirty="0">
                        <a:latin typeface="Berlin Sans FB Demi" pitchFamily="34" charset="0"/>
                      </a:endParaRPr>
                    </a:p>
                  </a:txBody>
                  <a:tcPr/>
                </a:tc>
              </a:tr>
              <a:tr h="370840">
                <a:tc>
                  <a:txBody>
                    <a:bodyPr/>
                    <a:lstStyle/>
                    <a:p>
                      <a:r>
                        <a:rPr lang="en-US" sz="2800" dirty="0" smtClean="0">
                          <a:latin typeface="Berlin Sans FB Demi" pitchFamily="34" charset="0"/>
                        </a:rPr>
                        <a:t>37</a:t>
                      </a:r>
                      <a:endParaRPr lang="en-US" sz="2800" dirty="0">
                        <a:latin typeface="Berlin Sans FB Demi" pitchFamily="34" charset="0"/>
                      </a:endParaRPr>
                    </a:p>
                  </a:txBody>
                  <a:tcPr/>
                </a:tc>
                <a:tc>
                  <a:txBody>
                    <a:bodyPr/>
                    <a:lstStyle/>
                    <a:p>
                      <a:r>
                        <a:rPr lang="en-US" sz="2800" dirty="0" smtClean="0">
                          <a:latin typeface="Berlin Sans FB Demi" pitchFamily="34" charset="0"/>
                        </a:rPr>
                        <a:t>38</a:t>
                      </a:r>
                      <a:endParaRPr lang="en-US" sz="2800" dirty="0">
                        <a:latin typeface="Berlin Sans FB Demi" pitchFamily="34" charset="0"/>
                      </a:endParaRPr>
                    </a:p>
                  </a:txBody>
                  <a:tcPr/>
                </a:tc>
                <a:tc>
                  <a:txBody>
                    <a:bodyPr/>
                    <a:lstStyle/>
                    <a:p>
                      <a:r>
                        <a:rPr lang="en-US" sz="2800" dirty="0" smtClean="0">
                          <a:latin typeface="Berlin Sans FB Demi" pitchFamily="34" charset="0"/>
                        </a:rPr>
                        <a:t>40</a:t>
                      </a:r>
                      <a:endParaRPr lang="en-US" sz="2800" dirty="0">
                        <a:latin typeface="Berlin Sans FB Demi" pitchFamily="34" charset="0"/>
                      </a:endParaRPr>
                    </a:p>
                  </a:txBody>
                  <a:tcPr/>
                </a:tc>
                <a:tc>
                  <a:txBody>
                    <a:bodyPr/>
                    <a:lstStyle/>
                    <a:p>
                      <a:r>
                        <a:rPr lang="en-US" sz="2800" dirty="0" smtClean="0">
                          <a:latin typeface="Berlin Sans FB Demi" pitchFamily="34" charset="0"/>
                        </a:rPr>
                        <a:t>41</a:t>
                      </a:r>
                      <a:endParaRPr lang="en-US" sz="2800" dirty="0">
                        <a:latin typeface="Berlin Sans FB Demi" pitchFamily="34" charset="0"/>
                      </a:endParaRPr>
                    </a:p>
                  </a:txBody>
                  <a:tcPr/>
                </a:tc>
                <a:tc>
                  <a:txBody>
                    <a:bodyPr/>
                    <a:lstStyle/>
                    <a:p>
                      <a:r>
                        <a:rPr lang="en-US" sz="2800" dirty="0" smtClean="0">
                          <a:latin typeface="Berlin Sans FB Demi" pitchFamily="34" charset="0"/>
                        </a:rPr>
                        <a:t>41</a:t>
                      </a:r>
                      <a:endParaRPr lang="en-US" sz="2800" dirty="0">
                        <a:latin typeface="Berlin Sans FB Demi" pitchFamily="34" charset="0"/>
                      </a:endParaRPr>
                    </a:p>
                  </a:txBody>
                  <a:tcPr/>
                </a:tc>
                <a:tc>
                  <a:txBody>
                    <a:bodyPr/>
                    <a:lstStyle/>
                    <a:p>
                      <a:r>
                        <a:rPr lang="en-US" sz="2800" dirty="0" smtClean="0">
                          <a:latin typeface="Berlin Sans FB Demi" pitchFamily="34" charset="0"/>
                        </a:rPr>
                        <a:t>41</a:t>
                      </a:r>
                      <a:endParaRPr lang="en-US" sz="2800" dirty="0">
                        <a:latin typeface="Berlin Sans FB Demi" pitchFamily="34" charset="0"/>
                      </a:endParaRPr>
                    </a:p>
                  </a:txBody>
                  <a:tcPr/>
                </a:tc>
                <a:tc>
                  <a:txBody>
                    <a:bodyPr/>
                    <a:lstStyle/>
                    <a:p>
                      <a:r>
                        <a:rPr lang="en-US" sz="2800" dirty="0" smtClean="0">
                          <a:latin typeface="Berlin Sans FB Demi" pitchFamily="34" charset="0"/>
                        </a:rPr>
                        <a:t>43</a:t>
                      </a:r>
                      <a:endParaRPr lang="en-US" sz="2800" dirty="0">
                        <a:latin typeface="Berlin Sans FB Demi" pitchFamily="34" charset="0"/>
                      </a:endParaRPr>
                    </a:p>
                  </a:txBody>
                  <a:tcPr/>
                </a:tc>
                <a:tc>
                  <a:txBody>
                    <a:bodyPr/>
                    <a:lstStyle/>
                    <a:p>
                      <a:r>
                        <a:rPr lang="en-US" sz="2800" dirty="0" smtClean="0">
                          <a:latin typeface="Berlin Sans FB Demi" pitchFamily="34" charset="0"/>
                        </a:rPr>
                        <a:t>45</a:t>
                      </a:r>
                      <a:endParaRPr lang="en-US" sz="2800" dirty="0">
                        <a:latin typeface="Berlin Sans FB Demi" pitchFamily="34" charset="0"/>
                      </a:endParaRPr>
                    </a:p>
                  </a:txBody>
                  <a:tcPr/>
                </a:tc>
                <a:tc>
                  <a:txBody>
                    <a:bodyPr/>
                    <a:lstStyle/>
                    <a:p>
                      <a:r>
                        <a:rPr lang="en-US" sz="2800" dirty="0" smtClean="0">
                          <a:latin typeface="Berlin Sans FB Demi" pitchFamily="34" charset="0"/>
                        </a:rPr>
                        <a:t>45</a:t>
                      </a:r>
                      <a:endParaRPr lang="en-US" sz="2800" dirty="0">
                        <a:latin typeface="Berlin Sans FB Demi" pitchFamily="34" charset="0"/>
                      </a:endParaRPr>
                    </a:p>
                  </a:txBody>
                  <a:tcPr/>
                </a:tc>
                <a:tc>
                  <a:txBody>
                    <a:bodyPr/>
                    <a:lstStyle/>
                    <a:p>
                      <a:r>
                        <a:rPr lang="en-US" sz="2800" dirty="0" smtClean="0">
                          <a:latin typeface="Berlin Sans FB Demi" pitchFamily="34" charset="0"/>
                        </a:rPr>
                        <a:t>47</a:t>
                      </a:r>
                      <a:endParaRPr lang="en-US" sz="2800" dirty="0">
                        <a:latin typeface="Berlin Sans FB Demi" pitchFamily="34" charset="0"/>
                      </a:endParaRPr>
                    </a:p>
                  </a:txBody>
                  <a:tcPr/>
                </a:tc>
              </a:tr>
            </a:tbl>
          </a:graphicData>
        </a:graphic>
      </p:graphicFrame>
      <p:sp>
        <p:nvSpPr>
          <p:cNvPr id="4" name="TextBox 3"/>
          <p:cNvSpPr txBox="1"/>
          <p:nvPr/>
        </p:nvSpPr>
        <p:spPr>
          <a:xfrm>
            <a:off x="651164" y="2286000"/>
            <a:ext cx="7772400" cy="3826689"/>
          </a:xfrm>
          <a:prstGeom prst="rect">
            <a:avLst/>
          </a:prstGeom>
          <a:noFill/>
        </p:spPr>
        <p:txBody>
          <a:bodyPr wrap="square" rtlCol="0">
            <a:spAutoFit/>
          </a:bodyPr>
          <a:lstStyle/>
          <a:p>
            <a:r>
              <a:rPr lang="en-US" sz="2800" dirty="0" smtClean="0">
                <a:latin typeface="Berlin Sans FB Demi" pitchFamily="34" charset="0"/>
              </a:rPr>
              <a:t>Find the following percentiles:</a:t>
            </a:r>
          </a:p>
          <a:p>
            <a:pPr marL="342900" indent="-342900">
              <a:buAutoNum type="arabicPeriod"/>
            </a:pPr>
            <a:r>
              <a:rPr lang="en-US" sz="2800" dirty="0" smtClean="0">
                <a:latin typeface="Berlin Sans FB Demi" pitchFamily="34" charset="0"/>
              </a:rPr>
              <a:t>10</a:t>
            </a:r>
            <a:r>
              <a:rPr lang="en-US" sz="2800" baseline="30000" dirty="0" smtClean="0">
                <a:latin typeface="Berlin Sans FB Demi" pitchFamily="34" charset="0"/>
              </a:rPr>
              <a:t>th</a:t>
            </a:r>
          </a:p>
          <a:p>
            <a:pPr marL="342900" indent="-342900">
              <a:buAutoNum type="arabicPeriod"/>
            </a:pPr>
            <a:endParaRPr lang="en-US" sz="2800" dirty="0" smtClean="0">
              <a:latin typeface="Berlin Sans FB Demi" pitchFamily="34" charset="0"/>
            </a:endParaRPr>
          </a:p>
          <a:p>
            <a:pPr marL="342900" indent="-342900">
              <a:buAutoNum type="arabicPeriod"/>
            </a:pPr>
            <a:r>
              <a:rPr lang="en-US" sz="2800" dirty="0" smtClean="0">
                <a:latin typeface="Berlin Sans FB Demi" pitchFamily="34" charset="0"/>
              </a:rPr>
              <a:t>25</a:t>
            </a:r>
            <a:r>
              <a:rPr lang="en-US" sz="2800" baseline="30000" dirty="0" smtClean="0">
                <a:latin typeface="Berlin Sans FB Demi" pitchFamily="34" charset="0"/>
              </a:rPr>
              <a:t>th</a:t>
            </a:r>
          </a:p>
          <a:p>
            <a:endParaRPr lang="en-US" sz="2800" dirty="0" smtClean="0">
              <a:latin typeface="Berlin Sans FB Demi" pitchFamily="34" charset="0"/>
            </a:endParaRPr>
          </a:p>
          <a:p>
            <a:pPr marL="514350" indent="-514350">
              <a:buAutoNum type="arabicPeriod" startAt="3"/>
            </a:pPr>
            <a:r>
              <a:rPr lang="en-US" sz="2800" dirty="0" smtClean="0">
                <a:latin typeface="Berlin Sans FB Demi" pitchFamily="34" charset="0"/>
              </a:rPr>
              <a:t>75</a:t>
            </a:r>
            <a:r>
              <a:rPr lang="en-US" sz="2800" baseline="30000" dirty="0" smtClean="0">
                <a:latin typeface="Berlin Sans FB Demi" pitchFamily="34" charset="0"/>
              </a:rPr>
              <a:t>th</a:t>
            </a:r>
          </a:p>
          <a:p>
            <a:pPr marL="514350" indent="-514350">
              <a:buAutoNum type="arabicPeriod" startAt="3"/>
            </a:pPr>
            <a:endParaRPr lang="en-US" sz="2800" baseline="30000" dirty="0">
              <a:latin typeface="Berlin Sans FB Demi" pitchFamily="34" charset="0"/>
            </a:endParaRPr>
          </a:p>
          <a:p>
            <a:endParaRPr lang="en-US" sz="2800" dirty="0" smtClean="0">
              <a:latin typeface="Berlin Sans FB Demi" pitchFamily="34" charset="0"/>
            </a:endParaRPr>
          </a:p>
          <a:p>
            <a:r>
              <a:rPr lang="en-US" sz="2800" dirty="0" smtClean="0">
                <a:latin typeface="Berlin Sans FB Demi" pitchFamily="34" charset="0"/>
              </a:rPr>
              <a:t>4.  What percentile is 41?</a:t>
            </a:r>
          </a:p>
        </p:txBody>
      </p:sp>
    </p:spTree>
    <p:extLst>
      <p:ext uri="{BB962C8B-B14F-4D97-AF65-F5344CB8AC3E}">
        <p14:creationId xmlns:p14="http://schemas.microsoft.com/office/powerpoint/2010/main" val="16701858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720437" y="1143000"/>
                <a:ext cx="7315200" cy="5285934"/>
              </a:xfrm>
              <a:prstGeom prst="rect">
                <a:avLst/>
              </a:prstGeom>
            </p:spPr>
            <p:txBody>
              <a:bodyPr wrap="square">
                <a:spAutoFit/>
              </a:bodyPr>
              <a:lstStyle/>
              <a:p>
                <a:r>
                  <a:rPr lang="en-US" sz="2800" dirty="0" smtClean="0">
                    <a:latin typeface="Berlin Sans FB Demi" pitchFamily="34" charset="0"/>
                  </a:rPr>
                  <a:t>Finding the Percentile that Corresponds to a Data Value</a:t>
                </a:r>
              </a:p>
              <a:p>
                <a:endParaRPr lang="en-US" sz="2800" dirty="0">
                  <a:latin typeface="Berlin Sans FB Demi" pitchFamily="34" charset="0"/>
                </a:endParaRPr>
              </a:p>
              <a:p>
                <a:pPr lvl="0"/>
                <a:r>
                  <a:rPr lang="en-US" sz="2800" dirty="0" smtClean="0">
                    <a:latin typeface="Berlin Sans FB Demi" pitchFamily="34" charset="0"/>
                  </a:rPr>
                  <a:t>1.  Arrange </a:t>
                </a:r>
                <a:r>
                  <a:rPr lang="en-US" sz="2800" dirty="0">
                    <a:latin typeface="Berlin Sans FB Demi" pitchFamily="34" charset="0"/>
                  </a:rPr>
                  <a:t>the data in ascending order.</a:t>
                </a:r>
              </a:p>
              <a:p>
                <a:pPr marL="514350" lvl="0" indent="-514350">
                  <a:buAutoNum type="arabicPeriod" startAt="2"/>
                </a:pPr>
                <a:r>
                  <a:rPr lang="en-US" sz="2800" dirty="0" smtClean="0">
                    <a:latin typeface="Berlin Sans FB Demi" pitchFamily="34" charset="0"/>
                  </a:rPr>
                  <a:t>Use </a:t>
                </a:r>
                <a:r>
                  <a:rPr lang="en-US" sz="2800" dirty="0">
                    <a:latin typeface="Berlin Sans FB Demi" pitchFamily="34" charset="0"/>
                  </a:rPr>
                  <a:t>the following formula to determine the percentile of the score, x</a:t>
                </a:r>
                <a:r>
                  <a:rPr lang="en-US" sz="2800" dirty="0" smtClean="0">
                    <a:latin typeface="Berlin Sans FB Demi" pitchFamily="34" charset="0"/>
                  </a:rPr>
                  <a:t>:</a:t>
                </a:r>
              </a:p>
              <a:p>
                <a:pPr marL="514350" lvl="0" indent="-514350">
                  <a:buAutoNum type="arabicPeriod" startAt="2"/>
                </a:pPr>
                <a:endParaRPr lang="en-US" sz="2800" dirty="0">
                  <a:latin typeface="Berlin Sans FB Demi" pitchFamily="34" charset="0"/>
                </a:endParaRPr>
              </a:p>
              <a:p>
                <a:pPr lvl="0"/>
                <a14:m>
                  <m:oMathPara xmlns:m="http://schemas.openxmlformats.org/officeDocument/2006/math">
                    <m:oMathParaPr>
                      <m:jc m:val="centerGroup"/>
                    </m:oMathParaPr>
                    <m:oMath xmlns:m="http://schemas.openxmlformats.org/officeDocument/2006/math">
                      <m:r>
                        <a:rPr lang="en-US" sz="2800" b="0" i="1" smtClean="0">
                          <a:latin typeface="Cambria Math"/>
                        </a:rPr>
                        <m:t>𝑃𝑒𝑟𝑐𝑒𝑛𝑡𝑖𝑙𝑒</m:t>
                      </m:r>
                      <m:r>
                        <a:rPr lang="en-US" sz="2800" b="0" i="1" smtClean="0">
                          <a:latin typeface="Cambria Math"/>
                        </a:rPr>
                        <m:t> </m:t>
                      </m:r>
                      <m:r>
                        <a:rPr lang="en-US" sz="2800" b="0" i="1" smtClean="0">
                          <a:latin typeface="Cambria Math"/>
                        </a:rPr>
                        <m:t>𝑜𝑓</m:t>
                      </m:r>
                      <m:r>
                        <a:rPr lang="en-US" sz="2800" b="0" i="1" smtClean="0">
                          <a:latin typeface="Cambria Math"/>
                        </a:rPr>
                        <m:t> </m:t>
                      </m:r>
                      <m:r>
                        <a:rPr lang="en-US" sz="2800" b="0" i="1" smtClean="0">
                          <a:latin typeface="Cambria Math"/>
                        </a:rPr>
                        <m:t>𝑥</m:t>
                      </m:r>
                      <m:r>
                        <a:rPr lang="en-US" sz="2800" b="0" i="1" smtClean="0">
                          <a:latin typeface="Cambria Math"/>
                        </a:rPr>
                        <m:t>= </m:t>
                      </m:r>
                      <m:f>
                        <m:fPr>
                          <m:ctrlPr>
                            <a:rPr lang="en-US" sz="2800" b="0" i="1" smtClean="0">
                              <a:latin typeface="Cambria Math" panose="02040503050406030204" pitchFamily="18" charset="0"/>
                            </a:rPr>
                          </m:ctrlPr>
                        </m:fPr>
                        <m:num>
                          <m:r>
                            <a:rPr lang="en-US" sz="2800" b="0" i="1" smtClean="0">
                              <a:latin typeface="Cambria Math"/>
                            </a:rPr>
                            <m:t>𝑛𝑢𝑚𝑏𝑒𝑟</m:t>
                          </m:r>
                          <m:r>
                            <a:rPr lang="en-US" sz="2800" b="0" i="1" smtClean="0">
                              <a:latin typeface="Cambria Math"/>
                            </a:rPr>
                            <m:t> </m:t>
                          </m:r>
                          <m:r>
                            <a:rPr lang="en-US" sz="2800" b="0" i="1" smtClean="0">
                              <a:latin typeface="Cambria Math"/>
                            </a:rPr>
                            <m:t>𝑜𝑓</m:t>
                          </m:r>
                          <m:r>
                            <a:rPr lang="en-US" sz="2800" b="0" i="1" smtClean="0">
                              <a:latin typeface="Cambria Math"/>
                            </a:rPr>
                            <m:t> </m:t>
                          </m:r>
                          <m:r>
                            <a:rPr lang="en-US" sz="2800" b="0" i="1" smtClean="0">
                              <a:latin typeface="Cambria Math"/>
                            </a:rPr>
                            <m:t>𝑑𝑎𝑡𝑎</m:t>
                          </m:r>
                          <m:r>
                            <a:rPr lang="en-US" sz="2800" b="0" i="1" smtClean="0">
                              <a:latin typeface="Cambria Math"/>
                            </a:rPr>
                            <m:t> </m:t>
                          </m:r>
                          <m:r>
                            <a:rPr lang="en-US" sz="2800" b="0" i="1" smtClean="0">
                              <a:latin typeface="Cambria Math"/>
                            </a:rPr>
                            <m:t>𝑣𝑎𝑙𝑢𝑒𝑠</m:t>
                          </m:r>
                          <m:r>
                            <a:rPr lang="en-US" sz="2800" b="0" i="1" smtClean="0">
                              <a:latin typeface="Cambria Math"/>
                            </a:rPr>
                            <m:t> </m:t>
                          </m:r>
                          <m:r>
                            <a:rPr lang="en-US" sz="2800" b="0" i="1" smtClean="0">
                              <a:latin typeface="Cambria Math"/>
                            </a:rPr>
                            <m:t>𝑙𝑒𝑠𝑠</m:t>
                          </m:r>
                          <m:r>
                            <a:rPr lang="en-US" sz="2800" b="0" i="1" smtClean="0">
                              <a:latin typeface="Cambria Math"/>
                            </a:rPr>
                            <m:t> </m:t>
                          </m:r>
                          <m:r>
                            <a:rPr lang="en-US" sz="2800" b="0" i="1" smtClean="0">
                              <a:latin typeface="Cambria Math"/>
                            </a:rPr>
                            <m:t>𝑡h𝑎𝑛</m:t>
                          </m:r>
                          <m:r>
                            <a:rPr lang="en-US" sz="2800" b="0" i="1" smtClean="0">
                              <a:latin typeface="Cambria Math"/>
                            </a:rPr>
                            <m:t> </m:t>
                          </m:r>
                          <m:r>
                            <a:rPr lang="en-US" sz="2800" b="0" i="1" smtClean="0">
                              <a:latin typeface="Cambria Math"/>
                            </a:rPr>
                            <m:t>𝑥</m:t>
                          </m:r>
                        </m:num>
                        <m:den>
                          <m:r>
                            <a:rPr lang="en-US" sz="2800" b="0" i="1" smtClean="0">
                              <a:latin typeface="Cambria Math"/>
                            </a:rPr>
                            <m:t>𝑡𝑜𝑡𝑎𝑙</m:t>
                          </m:r>
                          <m:r>
                            <a:rPr lang="en-US" sz="2800" b="0" i="1" smtClean="0">
                              <a:latin typeface="Cambria Math"/>
                            </a:rPr>
                            <m:t> </m:t>
                          </m:r>
                          <m:r>
                            <a:rPr lang="en-US" sz="2800" b="0" i="1" smtClean="0">
                              <a:latin typeface="Cambria Math"/>
                            </a:rPr>
                            <m:t>𝑛𝑢𝑚𝑏𝑒𝑟</m:t>
                          </m:r>
                          <m:r>
                            <a:rPr lang="en-US" sz="2800" b="0" i="1" smtClean="0">
                              <a:latin typeface="Cambria Math"/>
                            </a:rPr>
                            <m:t> </m:t>
                          </m:r>
                          <m:r>
                            <a:rPr lang="en-US" sz="2800" b="0" i="1" smtClean="0">
                              <a:latin typeface="Cambria Math"/>
                            </a:rPr>
                            <m:t>𝑜𝑓</m:t>
                          </m:r>
                          <m:r>
                            <a:rPr lang="en-US" sz="2800" b="0" i="1" smtClean="0">
                              <a:latin typeface="Cambria Math"/>
                            </a:rPr>
                            <m:t> </m:t>
                          </m:r>
                          <m:r>
                            <a:rPr lang="en-US" sz="2800" b="0" i="1" smtClean="0">
                              <a:latin typeface="Cambria Math"/>
                            </a:rPr>
                            <m:t>𝑣𝑎𝑙𝑢𝑒𝑠</m:t>
                          </m:r>
                          <m:r>
                            <a:rPr lang="en-US" sz="2800" b="0" i="1" smtClean="0">
                              <a:latin typeface="Cambria Math"/>
                            </a:rPr>
                            <m:t> </m:t>
                          </m:r>
                        </m:den>
                      </m:f>
                      <m:r>
                        <a:rPr lang="en-US" sz="2800" b="0" i="1" smtClean="0">
                          <a:latin typeface="Cambria Math"/>
                        </a:rPr>
                        <m:t> </m:t>
                      </m:r>
                      <m:r>
                        <a:rPr lang="en-US" sz="2800" b="0" i="1" smtClean="0">
                          <a:latin typeface="Cambria Math"/>
                        </a:rPr>
                        <m:t>𝑡𝑖𝑚𝑒𝑠</m:t>
                      </m:r>
                      <m:r>
                        <a:rPr lang="en-US" sz="2800" b="0" i="1" smtClean="0">
                          <a:latin typeface="Cambria Math"/>
                        </a:rPr>
                        <m:t> 100</m:t>
                      </m:r>
                    </m:oMath>
                  </m:oMathPara>
                </a14:m>
                <a:endParaRPr lang="en-US" sz="2800" dirty="0" smtClean="0">
                  <a:latin typeface="Berlin Sans FB Demi" pitchFamily="34" charset="0"/>
                </a:endParaRPr>
              </a:p>
              <a:p>
                <a:pPr lvl="0"/>
                <a:endParaRPr lang="en-US" sz="2800" dirty="0" smtClean="0">
                  <a:latin typeface="Berlin Sans FB Demi" pitchFamily="34" charset="0"/>
                </a:endParaRPr>
              </a:p>
              <a:p>
                <a:pPr lvl="0"/>
                <a:r>
                  <a:rPr lang="en-US" sz="2800" dirty="0" smtClean="0">
                    <a:latin typeface="Berlin Sans FB Demi" pitchFamily="34" charset="0"/>
                  </a:rPr>
                  <a:t>3.  Round this number to the nearest integer.</a:t>
                </a:r>
                <a:endParaRPr lang="en-US" sz="2800" dirty="0">
                  <a:latin typeface="Berlin Sans FB Demi" pitchFamily="34"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720437" y="1143000"/>
                <a:ext cx="7315200" cy="5285934"/>
              </a:xfrm>
              <a:prstGeom prst="rect">
                <a:avLst/>
              </a:prstGeom>
              <a:blipFill rotWithShape="1">
                <a:blip r:embed="rId2"/>
                <a:stretch>
                  <a:fillRect l="-1667" t="-1153" r="-5333" b="-2191"/>
                </a:stretch>
              </a:blipFill>
            </p:spPr>
            <p:txBody>
              <a:bodyPr/>
              <a:lstStyle/>
              <a:p>
                <a:r>
                  <a:rPr lang="en-US">
                    <a:noFill/>
                  </a:rPr>
                  <a:t> </a:t>
                </a:r>
              </a:p>
            </p:txBody>
          </p:sp>
        </mc:Fallback>
      </mc:AlternateContent>
      <p:sp>
        <p:nvSpPr>
          <p:cNvPr id="3" name="TextBox 2"/>
          <p:cNvSpPr txBox="1"/>
          <p:nvPr/>
        </p:nvSpPr>
        <p:spPr>
          <a:xfrm>
            <a:off x="1059873" y="152400"/>
            <a:ext cx="7010400" cy="830997"/>
          </a:xfrm>
          <a:prstGeom prst="rect">
            <a:avLst/>
          </a:prstGeom>
          <a:noFill/>
        </p:spPr>
        <p:txBody>
          <a:bodyPr wrap="square" rtlCol="0">
            <a:spAutoFit/>
          </a:bodyPr>
          <a:lstStyle/>
          <a:p>
            <a:pPr algn="ctr"/>
            <a:r>
              <a:rPr lang="en-US" sz="2400" dirty="0" smtClean="0">
                <a:latin typeface="Berlin Sans FB Demi" pitchFamily="34" charset="0"/>
              </a:rPr>
              <a:t>Relative Frequency, Cumulative Frequency, Percentiles, and </a:t>
            </a:r>
            <a:r>
              <a:rPr lang="en-US" sz="2400" dirty="0" err="1" smtClean="0">
                <a:latin typeface="Berlin Sans FB Demi" pitchFamily="34" charset="0"/>
              </a:rPr>
              <a:t>Ogives</a:t>
            </a:r>
            <a:endParaRPr lang="en-US" sz="2400" dirty="0">
              <a:latin typeface="Berlin Sans FB Demi" pitchFamily="34" charset="0"/>
            </a:endParaRPr>
          </a:p>
        </p:txBody>
      </p:sp>
    </p:spTree>
    <p:extLst>
      <p:ext uri="{BB962C8B-B14F-4D97-AF65-F5344CB8AC3E}">
        <p14:creationId xmlns:p14="http://schemas.microsoft.com/office/powerpoint/2010/main" val="15207197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80655" y="228600"/>
            <a:ext cx="7010400" cy="830997"/>
          </a:xfrm>
          <a:prstGeom prst="rect">
            <a:avLst/>
          </a:prstGeom>
          <a:noFill/>
        </p:spPr>
        <p:txBody>
          <a:bodyPr wrap="square" rtlCol="0">
            <a:spAutoFit/>
          </a:bodyPr>
          <a:lstStyle/>
          <a:p>
            <a:pPr algn="ctr"/>
            <a:r>
              <a:rPr lang="en-US" sz="2400" dirty="0" smtClean="0">
                <a:latin typeface="Berlin Sans FB Demi" pitchFamily="34" charset="0"/>
              </a:rPr>
              <a:t>Relative Frequency, Cumulative Frequency, Percentiles, and </a:t>
            </a:r>
            <a:r>
              <a:rPr lang="en-US" sz="2400" dirty="0" err="1" smtClean="0">
                <a:latin typeface="Berlin Sans FB Demi" pitchFamily="34" charset="0"/>
              </a:rPr>
              <a:t>Ogives</a:t>
            </a:r>
            <a:endParaRPr lang="en-US" sz="2400" dirty="0">
              <a:latin typeface="Berlin Sans FB Demi" pitchFamily="34" charset="0"/>
            </a:endParaRPr>
          </a:p>
        </p:txBody>
      </p:sp>
      <p:sp>
        <p:nvSpPr>
          <p:cNvPr id="3" name="TextBox 2"/>
          <p:cNvSpPr txBox="1"/>
          <p:nvPr/>
        </p:nvSpPr>
        <p:spPr>
          <a:xfrm>
            <a:off x="609600" y="1371600"/>
            <a:ext cx="7924800" cy="3108543"/>
          </a:xfrm>
          <a:prstGeom prst="rect">
            <a:avLst/>
          </a:prstGeom>
          <a:noFill/>
        </p:spPr>
        <p:txBody>
          <a:bodyPr wrap="square" rtlCol="0">
            <a:spAutoFit/>
          </a:bodyPr>
          <a:lstStyle/>
          <a:p>
            <a:r>
              <a:rPr lang="en-US" sz="2800" dirty="0" smtClean="0">
                <a:latin typeface="Berlin Sans FB Demi" pitchFamily="34" charset="0"/>
              </a:rPr>
              <a:t>A histogram does a good job of displaying the distribution of values of a variable.  But it tells us little about the relative standing of an individual observation.  If we want this type of information, we should construct a </a:t>
            </a:r>
            <a:r>
              <a:rPr lang="en-US" sz="2800" u="sng" dirty="0" smtClean="0">
                <a:latin typeface="Berlin Sans FB Demi" pitchFamily="34" charset="0"/>
              </a:rPr>
              <a:t>relative cumulative frequency</a:t>
            </a:r>
            <a:r>
              <a:rPr lang="en-US" sz="2800" dirty="0" smtClean="0">
                <a:latin typeface="Berlin Sans FB Demi" pitchFamily="34" charset="0"/>
              </a:rPr>
              <a:t> graph, often called an </a:t>
            </a:r>
            <a:r>
              <a:rPr lang="en-US" sz="2800" u="sng" dirty="0" err="1" smtClean="0">
                <a:latin typeface="Berlin Sans FB Demi" pitchFamily="34" charset="0"/>
              </a:rPr>
              <a:t>ogive</a:t>
            </a:r>
            <a:r>
              <a:rPr lang="en-US" sz="2800" dirty="0" smtClean="0">
                <a:latin typeface="Berlin Sans FB Demi" pitchFamily="34" charset="0"/>
              </a:rPr>
              <a:t> (pronounced o-jive).</a:t>
            </a:r>
            <a:endParaRPr lang="en-US" sz="2800" dirty="0">
              <a:latin typeface="Berlin Sans FB Demi" pitchFamily="34" charset="0"/>
            </a:endParaRPr>
          </a:p>
        </p:txBody>
      </p:sp>
    </p:spTree>
    <p:extLst>
      <p:ext uri="{BB962C8B-B14F-4D97-AF65-F5344CB8AC3E}">
        <p14:creationId xmlns:p14="http://schemas.microsoft.com/office/powerpoint/2010/main" val="32355837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7620000" cy="523220"/>
          </a:xfrm>
          <a:prstGeom prst="rect">
            <a:avLst/>
          </a:prstGeom>
          <a:noFill/>
        </p:spPr>
        <p:txBody>
          <a:bodyPr wrap="square" rtlCol="0">
            <a:spAutoFit/>
          </a:bodyPr>
          <a:lstStyle/>
          <a:p>
            <a:pPr algn="ctr"/>
            <a:r>
              <a:rPr lang="en-US" sz="2800" dirty="0" smtClean="0">
                <a:latin typeface="Berlin Sans FB Demi" pitchFamily="34" charset="0"/>
              </a:rPr>
              <a:t>How to Construct an </a:t>
            </a:r>
            <a:r>
              <a:rPr lang="en-US" sz="2800" dirty="0" err="1" smtClean="0">
                <a:latin typeface="Berlin Sans FB Demi" pitchFamily="34" charset="0"/>
              </a:rPr>
              <a:t>Ogive</a:t>
            </a:r>
            <a:endParaRPr lang="en-US" sz="2800" dirty="0">
              <a:latin typeface="Berlin Sans FB Demi" pitchFamily="34" charset="0"/>
            </a:endParaRPr>
          </a:p>
        </p:txBody>
      </p:sp>
      <p:sp>
        <p:nvSpPr>
          <p:cNvPr id="3" name="TextBox 2"/>
          <p:cNvSpPr txBox="1"/>
          <p:nvPr/>
        </p:nvSpPr>
        <p:spPr>
          <a:xfrm>
            <a:off x="457200" y="1219200"/>
            <a:ext cx="7924800" cy="2677656"/>
          </a:xfrm>
          <a:prstGeom prst="rect">
            <a:avLst/>
          </a:prstGeom>
          <a:noFill/>
        </p:spPr>
        <p:txBody>
          <a:bodyPr wrap="square" rtlCol="0">
            <a:spAutoFit/>
          </a:bodyPr>
          <a:lstStyle/>
          <a:p>
            <a:r>
              <a:rPr lang="en-US" sz="2800" dirty="0" smtClean="0">
                <a:latin typeface="Berlin Sans FB Demi" pitchFamily="34" charset="0"/>
              </a:rPr>
              <a:t>Step 1.  Decide on class intervals and make a 	frequency table, just as in making a 	histogram.  Add three columns to your 	frequency table:  relative frequency, 	cumulative frequency, and relative 	cumulative frequency.</a:t>
            </a:r>
            <a:endParaRPr lang="en-US" sz="2800" dirty="0">
              <a:latin typeface="Berlin Sans FB Dem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709554047"/>
              </p:ext>
            </p:extLst>
          </p:nvPr>
        </p:nvGraphicFramePr>
        <p:xfrm>
          <a:off x="457200" y="4191000"/>
          <a:ext cx="8305801" cy="2301240"/>
        </p:xfrm>
        <a:graphic>
          <a:graphicData uri="http://schemas.openxmlformats.org/drawingml/2006/table">
            <a:tbl>
              <a:tblPr firstRow="1" bandRow="1">
                <a:tableStyleId>{F5AB1C69-6EDB-4FF4-983F-18BD219EF322}</a:tableStyleId>
              </a:tblPr>
              <a:tblGrid>
                <a:gridCol w="914400"/>
                <a:gridCol w="1600200"/>
                <a:gridCol w="1828800"/>
                <a:gridCol w="1905000"/>
                <a:gridCol w="2057401"/>
              </a:tblGrid>
              <a:tr h="370840">
                <a:tc>
                  <a:txBody>
                    <a:bodyPr/>
                    <a:lstStyle/>
                    <a:p>
                      <a:pPr algn="ctr"/>
                      <a:r>
                        <a:rPr lang="en-US" dirty="0" smtClean="0"/>
                        <a:t>Class</a:t>
                      </a:r>
                      <a:endParaRPr lang="en-US" dirty="0"/>
                    </a:p>
                  </a:txBody>
                  <a:tcPr/>
                </a:tc>
                <a:tc>
                  <a:txBody>
                    <a:bodyPr/>
                    <a:lstStyle/>
                    <a:p>
                      <a:pPr algn="ctr"/>
                      <a:r>
                        <a:rPr lang="en-US" dirty="0" smtClean="0"/>
                        <a:t>Frequency</a:t>
                      </a:r>
                      <a:endParaRPr lang="en-US" dirty="0"/>
                    </a:p>
                  </a:txBody>
                  <a:tcPr/>
                </a:tc>
                <a:tc>
                  <a:txBody>
                    <a:bodyPr/>
                    <a:lstStyle/>
                    <a:p>
                      <a:pPr algn="ctr"/>
                      <a:r>
                        <a:rPr lang="en-US" dirty="0" smtClean="0"/>
                        <a:t>Relative</a:t>
                      </a:r>
                      <a:r>
                        <a:rPr lang="en-US" baseline="0" dirty="0" smtClean="0"/>
                        <a:t> frequency</a:t>
                      </a:r>
                      <a:endParaRPr lang="en-US" dirty="0"/>
                    </a:p>
                  </a:txBody>
                  <a:tcPr/>
                </a:tc>
                <a:tc>
                  <a:txBody>
                    <a:bodyPr/>
                    <a:lstStyle/>
                    <a:p>
                      <a:pPr algn="ctr"/>
                      <a:r>
                        <a:rPr lang="en-US" dirty="0" smtClean="0"/>
                        <a:t>Cumulative frequency</a:t>
                      </a:r>
                      <a:endParaRPr lang="en-US" dirty="0"/>
                    </a:p>
                  </a:txBody>
                  <a:tcPr/>
                </a:tc>
                <a:tc>
                  <a:txBody>
                    <a:bodyPr/>
                    <a:lstStyle/>
                    <a:p>
                      <a:pPr algn="ctr"/>
                      <a:r>
                        <a:rPr lang="en-US" dirty="0" smtClean="0"/>
                        <a:t>Relative</a:t>
                      </a:r>
                      <a:r>
                        <a:rPr lang="en-US" baseline="0" dirty="0" smtClean="0"/>
                        <a:t> cumulative frequency</a:t>
                      </a:r>
                    </a:p>
                    <a:p>
                      <a:pPr algn="ct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7242507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305800" cy="6124754"/>
          </a:xfrm>
          <a:prstGeom prst="rect">
            <a:avLst/>
          </a:prstGeom>
          <a:noFill/>
        </p:spPr>
        <p:txBody>
          <a:bodyPr wrap="square" rtlCol="0">
            <a:spAutoFit/>
          </a:bodyPr>
          <a:lstStyle/>
          <a:p>
            <a:r>
              <a:rPr lang="en-US" sz="2800" dirty="0" smtClean="0">
                <a:latin typeface="Berlin Sans FB Demi" pitchFamily="34" charset="0"/>
              </a:rPr>
              <a:t>Step 2.  Label and scale your axes and title your 	graph.  Scale the horizontal axis according to 	your choice of class intervals 	and the vertical 	axis from 0% to 100%.</a:t>
            </a:r>
          </a:p>
          <a:p>
            <a:endParaRPr lang="en-US" sz="2800" dirty="0" smtClean="0">
              <a:latin typeface="Berlin Sans FB Demi" pitchFamily="34" charset="0"/>
            </a:endParaRPr>
          </a:p>
          <a:p>
            <a:r>
              <a:rPr lang="en-US" sz="2800" dirty="0" smtClean="0">
                <a:latin typeface="Berlin Sans FB Demi" pitchFamily="34" charset="0"/>
              </a:rPr>
              <a:t>Step 3.  Plot a point corresponding to the relative 	cumulative frequency in each class interval 	at the left endpoint of the next class 	interval.  Begin your </a:t>
            </a:r>
            <a:r>
              <a:rPr lang="en-US" sz="2800" dirty="0" err="1" smtClean="0">
                <a:latin typeface="Berlin Sans FB Demi" pitchFamily="34" charset="0"/>
              </a:rPr>
              <a:t>ogive</a:t>
            </a:r>
            <a:r>
              <a:rPr lang="en-US" sz="2800" dirty="0" smtClean="0">
                <a:latin typeface="Berlin Sans FB Demi" pitchFamily="34" charset="0"/>
              </a:rPr>
              <a:t> with a point at 	height 0% at the left endpoint of the lowest 	class interval.  Connect consecutive points 	with a line segment to form the </a:t>
            </a:r>
            <a:r>
              <a:rPr lang="en-US" sz="2800" dirty="0" err="1" smtClean="0">
                <a:latin typeface="Berlin Sans FB Demi" pitchFamily="34" charset="0"/>
              </a:rPr>
              <a:t>ogive</a:t>
            </a:r>
            <a:r>
              <a:rPr lang="en-US" sz="2800" dirty="0" smtClean="0">
                <a:latin typeface="Berlin Sans FB Demi" pitchFamily="34" charset="0"/>
              </a:rPr>
              <a:t>.  The 	last point you should be at a height of 	100%.</a:t>
            </a:r>
            <a:endParaRPr lang="en-US" sz="2800" dirty="0">
              <a:latin typeface="Berlin Sans FB Demi" pitchFamily="34" charset="0"/>
            </a:endParaRPr>
          </a:p>
        </p:txBody>
      </p:sp>
    </p:spTree>
    <p:extLst>
      <p:ext uri="{BB962C8B-B14F-4D97-AF65-F5344CB8AC3E}">
        <p14:creationId xmlns:p14="http://schemas.microsoft.com/office/powerpoint/2010/main" val="18792848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371600"/>
            <a:ext cx="7772400" cy="3970318"/>
          </a:xfrm>
          <a:prstGeom prst="rect">
            <a:avLst/>
          </a:prstGeom>
          <a:noFill/>
        </p:spPr>
        <p:txBody>
          <a:bodyPr wrap="square" rtlCol="0">
            <a:spAutoFit/>
          </a:bodyPr>
          <a:lstStyle/>
          <a:p>
            <a:pPr algn="ctr"/>
            <a:r>
              <a:rPr lang="en-US" sz="2800" dirty="0" smtClean="0">
                <a:latin typeface="Berlin Sans FB Demi" pitchFamily="34" charset="0"/>
              </a:rPr>
              <a:t>How to locate an individual within the distribution (page 29)</a:t>
            </a:r>
          </a:p>
          <a:p>
            <a:pPr algn="ctr"/>
            <a:endParaRPr lang="en-US" sz="2800" dirty="0" smtClean="0">
              <a:latin typeface="Berlin Sans FB Demi" pitchFamily="34" charset="0"/>
            </a:endParaRPr>
          </a:p>
          <a:p>
            <a:pPr algn="ctr"/>
            <a:endParaRPr lang="en-US" sz="2800" dirty="0">
              <a:latin typeface="Berlin Sans FB Demi" pitchFamily="34" charset="0"/>
            </a:endParaRPr>
          </a:p>
          <a:p>
            <a:pPr algn="ctr"/>
            <a:endParaRPr lang="en-US" sz="2800" dirty="0" smtClean="0">
              <a:latin typeface="Berlin Sans FB Demi" pitchFamily="34" charset="0"/>
            </a:endParaRPr>
          </a:p>
          <a:p>
            <a:pPr algn="ctr"/>
            <a:endParaRPr lang="en-US" sz="2800" dirty="0">
              <a:latin typeface="Berlin Sans FB Demi" pitchFamily="34" charset="0"/>
            </a:endParaRPr>
          </a:p>
          <a:p>
            <a:pPr algn="ctr"/>
            <a:endParaRPr lang="en-US" sz="2800" dirty="0">
              <a:latin typeface="Berlin Sans FB Demi" pitchFamily="34" charset="0"/>
            </a:endParaRPr>
          </a:p>
          <a:p>
            <a:pPr algn="ctr"/>
            <a:r>
              <a:rPr lang="en-US" sz="2800" dirty="0" smtClean="0">
                <a:latin typeface="Berlin Sans FB Demi" pitchFamily="34" charset="0"/>
              </a:rPr>
              <a:t>How to locate a value corresponding to a percentile (page 29)</a:t>
            </a:r>
            <a:endParaRPr lang="en-US" sz="2800" dirty="0">
              <a:latin typeface="Berlin Sans FB Demi" pitchFamily="34" charset="0"/>
            </a:endParaRPr>
          </a:p>
        </p:txBody>
      </p:sp>
      <p:sp>
        <p:nvSpPr>
          <p:cNvPr id="3" name="TextBox 2"/>
          <p:cNvSpPr txBox="1"/>
          <p:nvPr/>
        </p:nvSpPr>
        <p:spPr>
          <a:xfrm>
            <a:off x="1080655" y="228600"/>
            <a:ext cx="7010400" cy="830997"/>
          </a:xfrm>
          <a:prstGeom prst="rect">
            <a:avLst/>
          </a:prstGeom>
          <a:noFill/>
        </p:spPr>
        <p:txBody>
          <a:bodyPr wrap="square" rtlCol="0">
            <a:spAutoFit/>
          </a:bodyPr>
          <a:lstStyle/>
          <a:p>
            <a:pPr algn="ctr"/>
            <a:r>
              <a:rPr lang="en-US" sz="2400" dirty="0" smtClean="0">
                <a:latin typeface="Berlin Sans FB Demi" pitchFamily="34" charset="0"/>
              </a:rPr>
              <a:t>Relative Frequency, Cumulative Frequency, Percentiles, and </a:t>
            </a:r>
            <a:r>
              <a:rPr lang="en-US" sz="2400" dirty="0" err="1" smtClean="0">
                <a:latin typeface="Berlin Sans FB Demi" pitchFamily="34" charset="0"/>
              </a:rPr>
              <a:t>Ogives</a:t>
            </a:r>
            <a:endParaRPr lang="en-US" sz="2400" dirty="0">
              <a:latin typeface="Berlin Sans FB Demi" pitchFamily="34" charset="0"/>
            </a:endParaRPr>
          </a:p>
        </p:txBody>
      </p:sp>
    </p:spTree>
    <p:extLst>
      <p:ext uri="{BB962C8B-B14F-4D97-AF65-F5344CB8AC3E}">
        <p14:creationId xmlns:p14="http://schemas.microsoft.com/office/powerpoint/2010/main" val="350208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8873" y="990600"/>
            <a:ext cx="7848600" cy="4401205"/>
          </a:xfrm>
          <a:prstGeom prst="rect">
            <a:avLst/>
          </a:prstGeom>
          <a:noFill/>
        </p:spPr>
        <p:txBody>
          <a:bodyPr wrap="square" rtlCol="0">
            <a:spAutoFit/>
          </a:bodyPr>
          <a:lstStyle/>
          <a:p>
            <a:pPr algn="ctr"/>
            <a:r>
              <a:rPr lang="en-US" sz="4000" dirty="0" smtClean="0">
                <a:latin typeface="Berlin Sans FB Demi" pitchFamily="34" charset="0"/>
              </a:rPr>
              <a:t>AP STATISTICS</a:t>
            </a:r>
          </a:p>
          <a:p>
            <a:endParaRPr lang="en-US" sz="4000" dirty="0" smtClean="0">
              <a:latin typeface="Berlin Sans FB Demi" pitchFamily="34" charset="0"/>
            </a:endParaRPr>
          </a:p>
          <a:p>
            <a:r>
              <a:rPr lang="en-US" sz="4000" dirty="0" smtClean="0">
                <a:latin typeface="Berlin Sans FB Demi" pitchFamily="34" charset="0"/>
              </a:rPr>
              <a:t>Introduction</a:t>
            </a:r>
          </a:p>
          <a:p>
            <a:endParaRPr lang="en-US" sz="4000" dirty="0">
              <a:latin typeface="Berlin Sans FB Demi" pitchFamily="34" charset="0"/>
            </a:endParaRPr>
          </a:p>
          <a:p>
            <a:r>
              <a:rPr lang="en-US" sz="4000" dirty="0" smtClean="0">
                <a:latin typeface="Berlin Sans FB Demi" pitchFamily="34" charset="0"/>
              </a:rPr>
              <a:t>Vocabulary</a:t>
            </a:r>
          </a:p>
          <a:p>
            <a:endParaRPr lang="en-US" sz="4000" dirty="0">
              <a:latin typeface="Berlin Sans FB Demi" pitchFamily="34" charset="0"/>
            </a:endParaRPr>
          </a:p>
          <a:p>
            <a:r>
              <a:rPr lang="en-US" sz="4000" dirty="0" smtClean="0">
                <a:latin typeface="Berlin Sans FB Demi" pitchFamily="34" charset="0"/>
              </a:rPr>
              <a:t>Graphs</a:t>
            </a:r>
            <a:endParaRPr lang="en-US" sz="4000" dirty="0">
              <a:latin typeface="Berlin Sans FB Demi" pitchFamily="34" charset="0"/>
            </a:endParaRPr>
          </a:p>
        </p:txBody>
      </p:sp>
    </p:spTree>
    <p:extLst>
      <p:ext uri="{BB962C8B-B14F-4D97-AF65-F5344CB8AC3E}">
        <p14:creationId xmlns:p14="http://schemas.microsoft.com/office/powerpoint/2010/main" val="36119603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228600"/>
            <a:ext cx="6172200" cy="584775"/>
          </a:xfrm>
          <a:prstGeom prst="rect">
            <a:avLst/>
          </a:prstGeom>
          <a:noFill/>
        </p:spPr>
        <p:txBody>
          <a:bodyPr wrap="square" rtlCol="0">
            <a:spAutoFit/>
          </a:bodyPr>
          <a:lstStyle/>
          <a:p>
            <a:pPr algn="ctr"/>
            <a:r>
              <a:rPr lang="en-US" sz="3200" dirty="0" smtClean="0">
                <a:latin typeface="Berlin Sans FB Demi" pitchFamily="34" charset="0"/>
              </a:rPr>
              <a:t>Time Plots</a:t>
            </a:r>
            <a:endParaRPr lang="en-US" sz="3200" dirty="0">
              <a:latin typeface="Berlin Sans FB Demi" pitchFamily="34" charset="0"/>
            </a:endParaRPr>
          </a:p>
        </p:txBody>
      </p:sp>
      <p:sp>
        <p:nvSpPr>
          <p:cNvPr id="3" name="TextBox 2"/>
          <p:cNvSpPr txBox="1"/>
          <p:nvPr/>
        </p:nvSpPr>
        <p:spPr>
          <a:xfrm>
            <a:off x="491837" y="1143000"/>
            <a:ext cx="8077200" cy="4893647"/>
          </a:xfrm>
          <a:prstGeom prst="rect">
            <a:avLst/>
          </a:prstGeom>
          <a:noFill/>
        </p:spPr>
        <p:txBody>
          <a:bodyPr wrap="square" rtlCol="0">
            <a:spAutoFit/>
          </a:bodyPr>
          <a:lstStyle/>
          <a:p>
            <a:r>
              <a:rPr lang="en-US" sz="2400" dirty="0" smtClean="0">
                <a:latin typeface="Berlin Sans FB Demi" pitchFamily="34" charset="0"/>
              </a:rPr>
              <a:t>A </a:t>
            </a:r>
            <a:r>
              <a:rPr lang="en-US" sz="2400" u="sng" dirty="0" smtClean="0">
                <a:latin typeface="Berlin Sans FB Demi" pitchFamily="34" charset="0"/>
              </a:rPr>
              <a:t>time plot </a:t>
            </a:r>
            <a:r>
              <a:rPr lang="en-US" sz="2400" dirty="0" smtClean="0">
                <a:latin typeface="Berlin Sans FB Demi" pitchFamily="34" charset="0"/>
              </a:rPr>
              <a:t>of a variable plots each observation against the time at which it was measured.  Always mark the time scale on the horizontal axis and the variable of interest on the vertical axis.  If there are too many points, connecting the points by lines helps show the pattern of changes over time.</a:t>
            </a:r>
          </a:p>
          <a:p>
            <a:endParaRPr lang="en-US" sz="2400" dirty="0" smtClean="0">
              <a:latin typeface="Berlin Sans FB Demi" pitchFamily="34" charset="0"/>
            </a:endParaRPr>
          </a:p>
          <a:p>
            <a:r>
              <a:rPr lang="en-US" sz="2400" dirty="0" smtClean="0">
                <a:latin typeface="Berlin Sans FB Demi" pitchFamily="34" charset="0"/>
              </a:rPr>
              <a:t>When you are examining a time plot, look for an overall pattern and strong deviations from the pattern.  One common overall pattern is a </a:t>
            </a:r>
            <a:r>
              <a:rPr lang="en-US" sz="2400" u="sng" dirty="0" smtClean="0">
                <a:latin typeface="Berlin Sans FB Demi" pitchFamily="34" charset="0"/>
              </a:rPr>
              <a:t>trend</a:t>
            </a:r>
            <a:r>
              <a:rPr lang="en-US" sz="2400" dirty="0" smtClean="0">
                <a:latin typeface="Berlin Sans FB Demi" pitchFamily="34" charset="0"/>
              </a:rPr>
              <a:t>, a long-term upward or downward movement across time.  A pattern that repeats itself at regular intervals is known as a </a:t>
            </a:r>
            <a:r>
              <a:rPr lang="en-US" sz="2400" u="sng" dirty="0" smtClean="0">
                <a:latin typeface="Berlin Sans FB Demi" pitchFamily="34" charset="0"/>
              </a:rPr>
              <a:t>seasonal variation</a:t>
            </a:r>
            <a:r>
              <a:rPr lang="en-US" sz="2400" dirty="0" smtClean="0">
                <a:latin typeface="Berlin Sans FB Demi" pitchFamily="34" charset="0"/>
              </a:rPr>
              <a:t>.  </a:t>
            </a:r>
            <a:endParaRPr lang="en-US" sz="2400" dirty="0">
              <a:latin typeface="Berlin Sans FB Demi" pitchFamily="34" charset="0"/>
            </a:endParaRPr>
          </a:p>
        </p:txBody>
      </p:sp>
    </p:spTree>
    <p:extLst>
      <p:ext uri="{BB962C8B-B14F-4D97-AF65-F5344CB8AC3E}">
        <p14:creationId xmlns:p14="http://schemas.microsoft.com/office/powerpoint/2010/main" val="41604019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825" y="1295400"/>
            <a:ext cx="8641237" cy="4191000"/>
          </a:xfrm>
          <a:prstGeom prst="rect">
            <a:avLst/>
          </a:prstGeom>
        </p:spPr>
      </p:pic>
    </p:spTree>
    <p:extLst>
      <p:ext uri="{BB962C8B-B14F-4D97-AF65-F5344CB8AC3E}">
        <p14:creationId xmlns:p14="http://schemas.microsoft.com/office/powerpoint/2010/main" val="411453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838200"/>
            <a:ext cx="7696200" cy="4832092"/>
          </a:xfrm>
          <a:prstGeom prst="rect">
            <a:avLst/>
          </a:prstGeom>
          <a:noFill/>
        </p:spPr>
        <p:txBody>
          <a:bodyPr wrap="square" rtlCol="0">
            <a:spAutoFit/>
          </a:bodyPr>
          <a:lstStyle/>
          <a:p>
            <a:r>
              <a:rPr lang="en-US" sz="2800" b="1" dirty="0" smtClean="0">
                <a:latin typeface="Berlin Sans FB Demi" pitchFamily="34" charset="0"/>
              </a:rPr>
              <a:t>Learning Targets:</a:t>
            </a:r>
          </a:p>
          <a:p>
            <a:endParaRPr lang="en-US" sz="2800" b="1" dirty="0">
              <a:latin typeface="Berlin Sans FB Demi" pitchFamily="34" charset="0"/>
            </a:endParaRPr>
          </a:p>
          <a:p>
            <a:pPr marL="457200" indent="-457200">
              <a:buFont typeface="Wingdings" pitchFamily="2" charset="2"/>
              <a:buChar char="v"/>
            </a:pPr>
            <a:r>
              <a:rPr lang="en-US" sz="2800" b="1" dirty="0" smtClean="0">
                <a:latin typeface="Berlin Sans FB Demi" pitchFamily="34" charset="0"/>
              </a:rPr>
              <a:t>I can define the critical vocabulary for Chapter One of Statistics (see handout).</a:t>
            </a:r>
          </a:p>
          <a:p>
            <a:pPr marL="457200" indent="-457200">
              <a:buFont typeface="Wingdings" pitchFamily="2" charset="2"/>
              <a:buChar char="v"/>
            </a:pPr>
            <a:endParaRPr lang="en-US" sz="2800" b="1" dirty="0">
              <a:latin typeface="Berlin Sans FB Demi" pitchFamily="34" charset="0"/>
            </a:endParaRPr>
          </a:p>
          <a:p>
            <a:pPr marL="457200" indent="-457200">
              <a:buFont typeface="Wingdings" pitchFamily="2" charset="2"/>
              <a:buChar char="v"/>
            </a:pPr>
            <a:r>
              <a:rPr lang="en-US" sz="2800" b="1" dirty="0" smtClean="0">
                <a:latin typeface="Berlin Sans FB Demi" pitchFamily="34" charset="0"/>
              </a:rPr>
              <a:t>I can classify data as categorical or quantitative.</a:t>
            </a:r>
          </a:p>
          <a:p>
            <a:pPr marL="457200" indent="-457200">
              <a:buFont typeface="Wingdings" pitchFamily="2" charset="2"/>
              <a:buChar char="v"/>
            </a:pPr>
            <a:endParaRPr lang="en-US" sz="2800" b="1" dirty="0">
              <a:latin typeface="Berlin Sans FB Demi" pitchFamily="34" charset="0"/>
            </a:endParaRPr>
          </a:p>
          <a:p>
            <a:pPr marL="457200" indent="-457200">
              <a:buFont typeface="Wingdings" pitchFamily="2" charset="2"/>
              <a:buChar char="v"/>
            </a:pPr>
            <a:r>
              <a:rPr lang="en-US" sz="2800" b="1" dirty="0" smtClean="0">
                <a:latin typeface="Berlin Sans FB Demi" pitchFamily="34" charset="0"/>
              </a:rPr>
              <a:t>I can create a bar graph, a pie chart, a dot plot, and a stem plot and know when to use which kind of graph.</a:t>
            </a:r>
            <a:endParaRPr lang="en-US" sz="2800" b="1" dirty="0">
              <a:latin typeface="Berlin Sans FB Demi" pitchFamily="34" charset="0"/>
            </a:endParaRPr>
          </a:p>
        </p:txBody>
      </p:sp>
    </p:spTree>
    <p:extLst>
      <p:ext uri="{BB962C8B-B14F-4D97-AF65-F5344CB8AC3E}">
        <p14:creationId xmlns:p14="http://schemas.microsoft.com/office/powerpoint/2010/main" val="851716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226367"/>
            <a:ext cx="6248400" cy="461665"/>
          </a:xfrm>
          <a:prstGeom prst="rect">
            <a:avLst/>
          </a:prstGeom>
          <a:noFill/>
        </p:spPr>
        <p:txBody>
          <a:bodyPr wrap="square" rtlCol="0">
            <a:spAutoFit/>
          </a:bodyPr>
          <a:lstStyle/>
          <a:p>
            <a:pPr algn="ctr"/>
            <a:r>
              <a:rPr lang="en-US" sz="2400" dirty="0" smtClean="0">
                <a:latin typeface="Berlin Sans FB Demi" pitchFamily="34" charset="0"/>
              </a:rPr>
              <a:t>Vocabulary</a:t>
            </a:r>
            <a:endParaRPr lang="en-US" sz="2400" dirty="0">
              <a:latin typeface="Berlin Sans FB Demi" pitchFamily="34" charset="0"/>
            </a:endParaRPr>
          </a:p>
        </p:txBody>
      </p:sp>
      <p:sp>
        <p:nvSpPr>
          <p:cNvPr id="3" name="TextBox 2"/>
          <p:cNvSpPr txBox="1"/>
          <p:nvPr/>
        </p:nvSpPr>
        <p:spPr>
          <a:xfrm>
            <a:off x="419100" y="1066800"/>
            <a:ext cx="8305800" cy="4893647"/>
          </a:xfrm>
          <a:prstGeom prst="rect">
            <a:avLst/>
          </a:prstGeom>
          <a:noFill/>
        </p:spPr>
        <p:txBody>
          <a:bodyPr wrap="square" rtlCol="0">
            <a:spAutoFit/>
          </a:bodyPr>
          <a:lstStyle/>
          <a:p>
            <a:r>
              <a:rPr lang="en-US" sz="2400" u="sng" dirty="0" smtClean="0">
                <a:latin typeface="Berlin Sans FB Demi" pitchFamily="34" charset="0"/>
              </a:rPr>
              <a:t>Individuals</a:t>
            </a:r>
            <a:r>
              <a:rPr lang="en-US" sz="2400" dirty="0" smtClean="0">
                <a:latin typeface="Berlin Sans FB Demi" pitchFamily="34" charset="0"/>
              </a:rPr>
              <a:t> are the objects described by a set of data.  Individuals may be people, but they may also be animals or things.</a:t>
            </a:r>
          </a:p>
          <a:p>
            <a:endParaRPr lang="en-US" sz="2400" dirty="0">
              <a:latin typeface="Berlin Sans FB Demi" pitchFamily="34" charset="0"/>
            </a:endParaRPr>
          </a:p>
          <a:p>
            <a:r>
              <a:rPr lang="en-US" sz="2400" dirty="0" smtClean="0">
                <a:latin typeface="Berlin Sans FB Demi" pitchFamily="34" charset="0"/>
              </a:rPr>
              <a:t>A </a:t>
            </a:r>
            <a:r>
              <a:rPr lang="en-US" sz="2400" u="sng" dirty="0" smtClean="0">
                <a:latin typeface="Berlin Sans FB Demi" pitchFamily="34" charset="0"/>
              </a:rPr>
              <a:t>variable</a:t>
            </a:r>
            <a:r>
              <a:rPr lang="en-US" sz="2400" dirty="0" smtClean="0">
                <a:latin typeface="Berlin Sans FB Demi" pitchFamily="34" charset="0"/>
              </a:rPr>
              <a:t> is any characteristic of an individual.  A variable can take different values for different individuals.</a:t>
            </a:r>
          </a:p>
          <a:p>
            <a:endParaRPr lang="en-US" sz="2400" dirty="0" smtClean="0">
              <a:latin typeface="Berlin Sans FB Demi" pitchFamily="34" charset="0"/>
            </a:endParaRPr>
          </a:p>
          <a:p>
            <a:endParaRPr lang="en-US" sz="2400" dirty="0">
              <a:latin typeface="Berlin Sans FB Demi" pitchFamily="34" charset="0"/>
            </a:endParaRPr>
          </a:p>
          <a:p>
            <a:r>
              <a:rPr lang="en-US" sz="2400" dirty="0" smtClean="0">
                <a:latin typeface="Berlin Sans FB Demi" pitchFamily="34" charset="0"/>
              </a:rPr>
              <a:t>Example:  A college student’s data base includes data about every currently enrolled student.  The students are the individuals described by the data set.  For each individual, the data contain the values of variables such as age, gender, choice of major, and grade point average.</a:t>
            </a:r>
          </a:p>
        </p:txBody>
      </p:sp>
    </p:spTree>
    <p:extLst>
      <p:ext uri="{BB962C8B-B14F-4D97-AF65-F5344CB8AC3E}">
        <p14:creationId xmlns:p14="http://schemas.microsoft.com/office/powerpoint/2010/main" val="1777498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4127" y="457200"/>
            <a:ext cx="8077200" cy="5632311"/>
          </a:xfrm>
          <a:prstGeom prst="rect">
            <a:avLst/>
          </a:prstGeom>
          <a:noFill/>
        </p:spPr>
        <p:txBody>
          <a:bodyPr wrap="square" rtlCol="0">
            <a:spAutoFit/>
          </a:bodyPr>
          <a:lstStyle/>
          <a:p>
            <a:pPr algn="ctr"/>
            <a:r>
              <a:rPr lang="en-US" sz="2400" dirty="0" smtClean="0">
                <a:latin typeface="Berlin Sans FB Demi" pitchFamily="34" charset="0"/>
              </a:rPr>
              <a:t>Questions you should ask yourself when you meet a new set of data</a:t>
            </a:r>
          </a:p>
          <a:p>
            <a:endParaRPr lang="en-US" sz="2400" dirty="0" smtClean="0">
              <a:latin typeface="Berlin Sans FB Demi" pitchFamily="34" charset="0"/>
            </a:endParaRPr>
          </a:p>
          <a:p>
            <a:pPr marL="457200" indent="-457200">
              <a:buAutoNum type="arabicPeriod"/>
            </a:pPr>
            <a:r>
              <a:rPr lang="en-US" sz="2400" dirty="0" smtClean="0">
                <a:latin typeface="Berlin Sans FB Demi" pitchFamily="34" charset="0"/>
              </a:rPr>
              <a:t>Who?  What individuals do the data describe?  How many individuals appear in the data?</a:t>
            </a:r>
          </a:p>
          <a:p>
            <a:pPr marL="457200" indent="-457200">
              <a:buAutoNum type="arabicPeriod"/>
            </a:pPr>
            <a:endParaRPr lang="en-US" sz="2400" dirty="0" smtClean="0">
              <a:latin typeface="Berlin Sans FB Demi" pitchFamily="34" charset="0"/>
            </a:endParaRPr>
          </a:p>
          <a:p>
            <a:pPr marL="457200" indent="-457200">
              <a:buAutoNum type="arabicPeriod"/>
            </a:pPr>
            <a:r>
              <a:rPr lang="en-US" sz="2400" dirty="0" smtClean="0">
                <a:latin typeface="Berlin Sans FB Demi" pitchFamily="34" charset="0"/>
              </a:rPr>
              <a:t>What?  How many variables are there?  What are the exact definitions of these variables?  In what units is each variable recorded?  Is there any reason to mistrust the values of any variable?</a:t>
            </a:r>
          </a:p>
          <a:p>
            <a:pPr marL="457200" indent="-457200">
              <a:buAutoNum type="arabicPeriod"/>
            </a:pPr>
            <a:endParaRPr lang="en-US" sz="2400" dirty="0" smtClean="0">
              <a:latin typeface="Berlin Sans FB Demi" pitchFamily="34" charset="0"/>
            </a:endParaRPr>
          </a:p>
          <a:p>
            <a:pPr marL="457200" indent="-457200">
              <a:buAutoNum type="arabicPeriod"/>
            </a:pPr>
            <a:r>
              <a:rPr lang="en-US" sz="2400" dirty="0" smtClean="0">
                <a:latin typeface="Berlin Sans FB Demi" pitchFamily="34" charset="0"/>
              </a:rPr>
              <a:t>Why?  What is the reason the data were gathered?  Do we hope to answer some specific questions?  Do we want to draw conclusions about individuals other than the ones we actually have data for?</a:t>
            </a:r>
          </a:p>
        </p:txBody>
      </p:sp>
    </p:spTree>
    <p:extLst>
      <p:ext uri="{BB962C8B-B14F-4D97-AF65-F5344CB8AC3E}">
        <p14:creationId xmlns:p14="http://schemas.microsoft.com/office/powerpoint/2010/main" val="801895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762000"/>
            <a:ext cx="7924800" cy="5016758"/>
          </a:xfrm>
          <a:prstGeom prst="rect">
            <a:avLst/>
          </a:prstGeom>
          <a:noFill/>
        </p:spPr>
        <p:txBody>
          <a:bodyPr wrap="square" rtlCol="0">
            <a:spAutoFit/>
          </a:bodyPr>
          <a:lstStyle/>
          <a:p>
            <a:r>
              <a:rPr lang="en-US" sz="3200" dirty="0" smtClean="0">
                <a:latin typeface="Berlin Sans FB Demi" pitchFamily="34" charset="0"/>
              </a:rPr>
              <a:t>A </a:t>
            </a:r>
            <a:r>
              <a:rPr lang="en-US" sz="3200" u="sng" dirty="0" smtClean="0">
                <a:latin typeface="Berlin Sans FB Demi" pitchFamily="34" charset="0"/>
              </a:rPr>
              <a:t>categorical </a:t>
            </a:r>
            <a:r>
              <a:rPr lang="en-US" sz="3200" dirty="0" smtClean="0">
                <a:latin typeface="Berlin Sans FB Demi" pitchFamily="34" charset="0"/>
              </a:rPr>
              <a:t>variable places an individual into one of several groups or categories.</a:t>
            </a:r>
          </a:p>
          <a:p>
            <a:endParaRPr lang="en-US" sz="3200" dirty="0" smtClean="0">
              <a:latin typeface="Berlin Sans FB Demi" pitchFamily="34" charset="0"/>
            </a:endParaRPr>
          </a:p>
          <a:p>
            <a:r>
              <a:rPr lang="en-US" sz="3200" dirty="0" smtClean="0">
                <a:latin typeface="Berlin Sans FB Demi" pitchFamily="34" charset="0"/>
              </a:rPr>
              <a:t>A </a:t>
            </a:r>
            <a:r>
              <a:rPr lang="en-US" sz="3200" u="sng" dirty="0" smtClean="0">
                <a:latin typeface="Berlin Sans FB Demi" pitchFamily="34" charset="0"/>
              </a:rPr>
              <a:t>quantitative </a:t>
            </a:r>
            <a:r>
              <a:rPr lang="en-US" sz="3200" dirty="0" smtClean="0">
                <a:latin typeface="Berlin Sans FB Demi" pitchFamily="34" charset="0"/>
              </a:rPr>
              <a:t>variable takes numerical values for which arithmetic operations such as adding and averaging make sense.</a:t>
            </a:r>
          </a:p>
          <a:p>
            <a:endParaRPr lang="en-US" sz="3200" dirty="0" smtClean="0"/>
          </a:p>
          <a:p>
            <a:r>
              <a:rPr lang="en-US" sz="3200" dirty="0" smtClean="0">
                <a:latin typeface="Berlin Sans FB Demi" pitchFamily="34" charset="0"/>
              </a:rPr>
              <a:t>The types of graphs and numerical summaries we should choose depend on the types of variables we are examining.</a:t>
            </a:r>
            <a:endParaRPr lang="en-US" sz="3200" dirty="0">
              <a:latin typeface="Berlin Sans FB Demi" pitchFamily="34" charset="0"/>
            </a:endParaRPr>
          </a:p>
        </p:txBody>
      </p:sp>
    </p:spTree>
    <p:extLst>
      <p:ext uri="{BB962C8B-B14F-4D97-AF65-F5344CB8AC3E}">
        <p14:creationId xmlns:p14="http://schemas.microsoft.com/office/powerpoint/2010/main" val="1004928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22431636"/>
              </p:ext>
            </p:extLst>
          </p:nvPr>
        </p:nvGraphicFramePr>
        <p:xfrm>
          <a:off x="477982" y="1447800"/>
          <a:ext cx="7848600" cy="3322320"/>
        </p:xfrm>
        <a:graphic>
          <a:graphicData uri="http://schemas.openxmlformats.org/drawingml/2006/table">
            <a:tbl>
              <a:tblPr firstRow="1" bandRow="1">
                <a:tableStyleId>{F5AB1C69-6EDB-4FF4-983F-18BD219EF322}</a:tableStyleId>
              </a:tblPr>
              <a:tblGrid>
                <a:gridCol w="2616200"/>
                <a:gridCol w="2616200"/>
                <a:gridCol w="2616200"/>
              </a:tblGrid>
              <a:tr h="370840">
                <a:tc>
                  <a:txBody>
                    <a:bodyPr/>
                    <a:lstStyle/>
                    <a:p>
                      <a:pPr algn="ctr"/>
                      <a:r>
                        <a:rPr lang="en-US" sz="2000" dirty="0" smtClean="0"/>
                        <a:t>Variable</a:t>
                      </a:r>
                      <a:endParaRPr lang="en-US" sz="2000" dirty="0"/>
                    </a:p>
                  </a:txBody>
                  <a:tcPr/>
                </a:tc>
                <a:tc>
                  <a:txBody>
                    <a:bodyPr/>
                    <a:lstStyle/>
                    <a:p>
                      <a:pPr algn="ctr"/>
                      <a:r>
                        <a:rPr lang="en-US" sz="2000" dirty="0" smtClean="0"/>
                        <a:t>Graphical Displays</a:t>
                      </a:r>
                      <a:endParaRPr lang="en-US" sz="2000" dirty="0"/>
                    </a:p>
                  </a:txBody>
                  <a:tcPr/>
                </a:tc>
                <a:tc>
                  <a:txBody>
                    <a:bodyPr/>
                    <a:lstStyle/>
                    <a:p>
                      <a:pPr algn="ctr"/>
                      <a:r>
                        <a:rPr lang="en-US" sz="2000" dirty="0" smtClean="0"/>
                        <a:t>Numerical Summaries</a:t>
                      </a:r>
                      <a:endParaRPr lang="en-US" sz="2000" dirty="0"/>
                    </a:p>
                  </a:txBody>
                  <a:tcPr/>
                </a:tc>
              </a:tr>
              <a:tr h="370840">
                <a:tc>
                  <a:txBody>
                    <a:bodyPr/>
                    <a:lstStyle/>
                    <a:p>
                      <a:pPr algn="ctr"/>
                      <a:r>
                        <a:rPr lang="en-US" sz="2000" dirty="0" smtClean="0"/>
                        <a:t>Categorical</a:t>
                      </a:r>
                      <a:endParaRPr lang="en-US" sz="2000" dirty="0"/>
                    </a:p>
                  </a:txBody>
                  <a:tcPr/>
                </a:tc>
                <a:tc>
                  <a:txBody>
                    <a:bodyPr/>
                    <a:lstStyle/>
                    <a:p>
                      <a:pPr algn="ctr"/>
                      <a:r>
                        <a:rPr lang="en-US" sz="2000" dirty="0" smtClean="0"/>
                        <a:t>Pie Charts, Bar Graphs</a:t>
                      </a:r>
                      <a:endParaRPr lang="en-US" sz="2000" dirty="0"/>
                    </a:p>
                  </a:txBody>
                  <a:tcPr/>
                </a:tc>
                <a:tc>
                  <a:txBody>
                    <a:bodyPr/>
                    <a:lstStyle/>
                    <a:p>
                      <a:pPr algn="ctr"/>
                      <a:r>
                        <a:rPr lang="en-US" sz="2000" dirty="0" smtClean="0"/>
                        <a:t>Counts,</a:t>
                      </a:r>
                      <a:r>
                        <a:rPr lang="en-US" sz="2000" baseline="0" dirty="0" smtClean="0"/>
                        <a:t> </a:t>
                      </a:r>
                      <a:r>
                        <a:rPr lang="en-US" sz="2000" baseline="0" dirty="0" err="1" smtClean="0"/>
                        <a:t>percents</a:t>
                      </a:r>
                      <a:r>
                        <a:rPr lang="en-US" sz="2000" baseline="0" dirty="0" smtClean="0"/>
                        <a:t>, proportions</a:t>
                      </a:r>
                      <a:endParaRPr lang="en-US" sz="2000" dirty="0"/>
                    </a:p>
                  </a:txBody>
                  <a:tcPr/>
                </a:tc>
              </a:tr>
              <a:tr h="370840">
                <a:tc>
                  <a:txBody>
                    <a:bodyPr/>
                    <a:lstStyle/>
                    <a:p>
                      <a:pPr algn="ctr"/>
                      <a:r>
                        <a:rPr lang="en-US" sz="2000" dirty="0" smtClean="0"/>
                        <a:t>Quantitative</a:t>
                      </a:r>
                      <a:endParaRPr lang="en-US" sz="2000" dirty="0"/>
                    </a:p>
                  </a:txBody>
                  <a:tcPr/>
                </a:tc>
                <a:tc>
                  <a:txBody>
                    <a:bodyPr/>
                    <a:lstStyle/>
                    <a:p>
                      <a:pPr algn="ctr"/>
                      <a:r>
                        <a:rPr lang="en-US" sz="2000" dirty="0" err="1" smtClean="0"/>
                        <a:t>Dotplots</a:t>
                      </a:r>
                      <a:r>
                        <a:rPr lang="en-US" sz="2000" dirty="0" smtClean="0"/>
                        <a:t>,</a:t>
                      </a:r>
                      <a:r>
                        <a:rPr lang="en-US" sz="2000" baseline="0" dirty="0" smtClean="0"/>
                        <a:t> </a:t>
                      </a:r>
                      <a:r>
                        <a:rPr lang="en-US" sz="2000" baseline="0" dirty="0" err="1" smtClean="0"/>
                        <a:t>stemplots</a:t>
                      </a:r>
                      <a:r>
                        <a:rPr lang="en-US" sz="2000" baseline="0" dirty="0" smtClean="0"/>
                        <a:t>, histograms</a:t>
                      </a:r>
                      <a:endParaRPr lang="en-US" sz="2000" dirty="0"/>
                    </a:p>
                  </a:txBody>
                  <a:tcPr/>
                </a:tc>
                <a:tc>
                  <a:txBody>
                    <a:bodyPr/>
                    <a:lstStyle/>
                    <a:p>
                      <a:pPr algn="ctr"/>
                      <a:r>
                        <a:rPr lang="en-US" sz="2000" dirty="0" smtClean="0"/>
                        <a:t>Center: mean,</a:t>
                      </a:r>
                      <a:r>
                        <a:rPr lang="en-US" sz="2000" baseline="0" dirty="0" smtClean="0"/>
                        <a:t> median, mode; Spread: range, standard deviation, interquartile range</a:t>
                      </a:r>
                      <a:endParaRPr lang="en-US" sz="2000" dirty="0"/>
                    </a:p>
                  </a:txBody>
                  <a:tcPr/>
                </a:tc>
              </a:tr>
            </a:tbl>
          </a:graphicData>
        </a:graphic>
      </p:graphicFrame>
      <p:sp>
        <p:nvSpPr>
          <p:cNvPr id="3" name="TextBox 2"/>
          <p:cNvSpPr txBox="1"/>
          <p:nvPr/>
        </p:nvSpPr>
        <p:spPr>
          <a:xfrm>
            <a:off x="762000" y="4953000"/>
            <a:ext cx="7543800" cy="954107"/>
          </a:xfrm>
          <a:prstGeom prst="rect">
            <a:avLst/>
          </a:prstGeom>
          <a:noFill/>
        </p:spPr>
        <p:txBody>
          <a:bodyPr wrap="square" rtlCol="0">
            <a:spAutoFit/>
          </a:bodyPr>
          <a:lstStyle/>
          <a:p>
            <a:r>
              <a:rPr lang="en-US" sz="2800" dirty="0" smtClean="0">
                <a:latin typeface="Berlin Sans FB Demi" pitchFamily="34" charset="0"/>
              </a:rPr>
              <a:t>There are some numerical values that are not quantitative.  Can you think of some?</a:t>
            </a:r>
            <a:endParaRPr lang="en-US" sz="2800" dirty="0">
              <a:latin typeface="Berlin Sans FB Demi" pitchFamily="34" charset="0"/>
            </a:endParaRPr>
          </a:p>
        </p:txBody>
      </p:sp>
      <p:sp>
        <p:nvSpPr>
          <p:cNvPr id="4" name="TextBox 3"/>
          <p:cNvSpPr txBox="1"/>
          <p:nvPr/>
        </p:nvSpPr>
        <p:spPr>
          <a:xfrm>
            <a:off x="914400" y="611832"/>
            <a:ext cx="7239000" cy="584775"/>
          </a:xfrm>
          <a:prstGeom prst="rect">
            <a:avLst/>
          </a:prstGeom>
          <a:noFill/>
        </p:spPr>
        <p:txBody>
          <a:bodyPr wrap="square" rtlCol="0">
            <a:spAutoFit/>
          </a:bodyPr>
          <a:lstStyle/>
          <a:p>
            <a:pPr algn="ctr"/>
            <a:r>
              <a:rPr lang="en-US" sz="3200" dirty="0" smtClean="0">
                <a:latin typeface="Berlin Sans FB Demi" pitchFamily="34" charset="0"/>
              </a:rPr>
              <a:t>Types of graphs we should choose</a:t>
            </a:r>
            <a:endParaRPr lang="en-US" sz="3200" dirty="0">
              <a:latin typeface="Berlin Sans FB Demi" pitchFamily="34" charset="0"/>
            </a:endParaRPr>
          </a:p>
        </p:txBody>
      </p:sp>
    </p:spTree>
    <p:extLst>
      <p:ext uri="{BB962C8B-B14F-4D97-AF65-F5344CB8AC3E}">
        <p14:creationId xmlns:p14="http://schemas.microsoft.com/office/powerpoint/2010/main" val="4145007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0100" y="231062"/>
            <a:ext cx="7620000" cy="461665"/>
          </a:xfrm>
          <a:prstGeom prst="rect">
            <a:avLst/>
          </a:prstGeom>
          <a:noFill/>
        </p:spPr>
        <p:txBody>
          <a:bodyPr wrap="square" rtlCol="0">
            <a:spAutoFit/>
          </a:bodyPr>
          <a:lstStyle/>
          <a:p>
            <a:pPr algn="ctr"/>
            <a:r>
              <a:rPr lang="en-US" sz="2400" dirty="0" smtClean="0">
                <a:latin typeface="Berlin Sans FB Demi" pitchFamily="34" charset="0"/>
              </a:rPr>
              <a:t>How to Construct a Bar Graph</a:t>
            </a:r>
            <a:endParaRPr lang="en-US" sz="2400" dirty="0">
              <a:latin typeface="Berlin Sans FB Demi" pitchFamily="34" charset="0"/>
            </a:endParaRPr>
          </a:p>
        </p:txBody>
      </p:sp>
      <p:sp>
        <p:nvSpPr>
          <p:cNvPr id="3" name="TextBox 2"/>
          <p:cNvSpPr txBox="1"/>
          <p:nvPr/>
        </p:nvSpPr>
        <p:spPr>
          <a:xfrm>
            <a:off x="533400" y="838200"/>
            <a:ext cx="3609109" cy="5909310"/>
          </a:xfrm>
          <a:prstGeom prst="rect">
            <a:avLst/>
          </a:prstGeom>
          <a:noFill/>
        </p:spPr>
        <p:txBody>
          <a:bodyPr wrap="square" rtlCol="0">
            <a:spAutoFit/>
          </a:bodyPr>
          <a:lstStyle/>
          <a:p>
            <a:r>
              <a:rPr lang="en-US" dirty="0" smtClean="0"/>
              <a:t>Step 1:  Label your axes and title your graph.  Draw a set of axes.  Label the horizontal axis and vertical axes.  Title your graph.</a:t>
            </a:r>
          </a:p>
          <a:p>
            <a:endParaRPr lang="en-US" dirty="0"/>
          </a:p>
          <a:p>
            <a:r>
              <a:rPr lang="en-US" dirty="0" smtClean="0"/>
              <a:t>Step 2:  Scale your axes.  Use the counts in each category to help you scale your vertical axes.  Write the category names at equally spaced intervals beneath the horizontal axis.</a:t>
            </a:r>
          </a:p>
          <a:p>
            <a:endParaRPr lang="en-US" dirty="0"/>
          </a:p>
          <a:p>
            <a:r>
              <a:rPr lang="en-US" dirty="0" smtClean="0"/>
              <a:t>Step 3:  Draw a vertical bar above each category name to a height that corresponds to the count in that category.  Leave a space between the bars in a bar graph.</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5800" y="1143000"/>
            <a:ext cx="4505036" cy="3378777"/>
          </a:xfrm>
          <a:prstGeom prst="rect">
            <a:avLst/>
          </a:prstGeom>
        </p:spPr>
      </p:pic>
    </p:spTree>
    <p:extLst>
      <p:ext uri="{BB962C8B-B14F-4D97-AF65-F5344CB8AC3E}">
        <p14:creationId xmlns:p14="http://schemas.microsoft.com/office/powerpoint/2010/main" val="24603322"/>
      </p:ext>
    </p:extLst>
  </p:cSld>
  <p:clrMapOvr>
    <a:masterClrMapping/>
  </p:clrMapOvr>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TC102455596[[fn=Spring]]</Template>
  <TotalTime>318</TotalTime>
  <Words>1422</Words>
  <Application>Microsoft Office PowerPoint</Application>
  <PresentationFormat>On-screen Show (4:3)</PresentationFormat>
  <Paragraphs>195</Paragraphs>
  <Slides>31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31</vt:i4>
      </vt:variant>
    </vt:vector>
  </HeadingPairs>
  <TitlesOfParts>
    <vt:vector size="41" baseType="lpstr">
      <vt:lpstr>Arial</vt:lpstr>
      <vt:lpstr>Berlin Sans FB Demi</vt:lpstr>
      <vt:lpstr>Calibri</vt:lpstr>
      <vt:lpstr>Cambria Math</vt:lpstr>
      <vt:lpstr>Courier New</vt:lpstr>
      <vt:lpstr>Trebuchet MS</vt:lpstr>
      <vt:lpstr>Verdana</vt:lpstr>
      <vt:lpstr>Wingdings</vt:lpstr>
      <vt:lpstr>Wingdings 2</vt:lpstr>
      <vt:lpstr>Spring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Bullitt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Marshall, Angela</dc:creator>
  <cp:lastModifiedBy>Marshall, Angela</cp:lastModifiedBy>
  <cp:revision>28</cp:revision>
  <cp:lastPrinted>2013-08-12T19:28:20Z</cp:lastPrinted>
  <dcterms:created xsi:type="dcterms:W3CDTF">2011-08-03T15:17:38Z</dcterms:created>
  <dcterms:modified xsi:type="dcterms:W3CDTF">2016-08-10T17:43:59Z</dcterms:modified>
</cp:coreProperties>
</file>