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1"/>
  </p:handoutMasterIdLst>
  <p:sldIdLst>
    <p:sldId id="298" r:id="rId2"/>
    <p:sldId id="256" r:id="rId3"/>
    <p:sldId id="257" r:id="rId4"/>
    <p:sldId id="258" r:id="rId5"/>
    <p:sldId id="259" r:id="rId6"/>
    <p:sldId id="260" r:id="rId7"/>
    <p:sldId id="28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9" r:id="rId26"/>
    <p:sldId id="282" r:id="rId27"/>
    <p:sldId id="283" r:id="rId28"/>
    <p:sldId id="284" r:id="rId29"/>
    <p:sldId id="285" r:id="rId30"/>
    <p:sldId id="286" r:id="rId31"/>
    <p:sldId id="297" r:id="rId32"/>
    <p:sldId id="289" r:id="rId33"/>
    <p:sldId id="290" r:id="rId34"/>
    <p:sldId id="291" r:id="rId35"/>
    <p:sldId id="292" r:id="rId36"/>
    <p:sldId id="293" r:id="rId37"/>
    <p:sldId id="294" r:id="rId38"/>
    <p:sldId id="295" r:id="rId39"/>
    <p:sldId id="296" r:id="rId40"/>
  </p:sldIdLst>
  <p:sldSz cx="9144000" cy="6858000" type="screen4x3"/>
  <p:notesSz cx="9309100" cy="6954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943" cy="347742"/>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5273003" y="0"/>
            <a:ext cx="4033943" cy="347742"/>
          </a:xfrm>
          <a:prstGeom prst="rect">
            <a:avLst/>
          </a:prstGeom>
        </p:spPr>
        <p:txBody>
          <a:bodyPr vert="horz" lIns="92930" tIns="46465" rIns="92930" bIns="46465" rtlCol="0"/>
          <a:lstStyle>
            <a:lvl1pPr algn="r">
              <a:defRPr sz="1200"/>
            </a:lvl1pPr>
          </a:lstStyle>
          <a:p>
            <a:fld id="{69FCF232-6C61-48E4-85DB-3CA36C21F698}" type="datetimeFigureOut">
              <a:rPr lang="en-US" smtClean="0"/>
              <a:t>8/20/2017</a:t>
            </a:fld>
            <a:endParaRPr lang="en-US"/>
          </a:p>
        </p:txBody>
      </p:sp>
      <p:sp>
        <p:nvSpPr>
          <p:cNvPr id="4" name="Footer Placeholder 3"/>
          <p:cNvSpPr>
            <a:spLocks noGrp="1"/>
          </p:cNvSpPr>
          <p:nvPr>
            <p:ph type="ftr" sz="quarter" idx="2"/>
          </p:nvPr>
        </p:nvSpPr>
        <p:spPr>
          <a:xfrm>
            <a:off x="0" y="6605889"/>
            <a:ext cx="4033943" cy="347742"/>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5273003" y="6605889"/>
            <a:ext cx="4033943" cy="347742"/>
          </a:xfrm>
          <a:prstGeom prst="rect">
            <a:avLst/>
          </a:prstGeom>
        </p:spPr>
        <p:txBody>
          <a:bodyPr vert="horz" lIns="92930" tIns="46465" rIns="92930" bIns="46465" rtlCol="0" anchor="b"/>
          <a:lstStyle>
            <a:lvl1pPr algn="r">
              <a:defRPr sz="1200"/>
            </a:lvl1pPr>
          </a:lstStyle>
          <a:p>
            <a:fld id="{E3CA1EF9-AF37-41F7-AA22-52EBBDEA54FD}" type="slidenum">
              <a:rPr lang="en-US" smtClean="0"/>
              <a:t>‹#›</a:t>
            </a:fld>
            <a:endParaRPr lang="en-US"/>
          </a:p>
        </p:txBody>
      </p:sp>
    </p:spTree>
    <p:extLst>
      <p:ext uri="{BB962C8B-B14F-4D97-AF65-F5344CB8AC3E}">
        <p14:creationId xmlns:p14="http://schemas.microsoft.com/office/powerpoint/2010/main" val="251294097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406020"/>
            <a:ext cx="6172199" cy="2251579"/>
          </a:xfrm>
        </p:spPr>
        <p:txBody>
          <a:bodyPr lIns="0" rIns="0" anchor="t">
            <a:noAutofit/>
          </a:bodyPr>
          <a:lstStyle>
            <a:lvl1pPr>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066800" y="3905864"/>
            <a:ext cx="6172200" cy="1123336"/>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B7ADD68-3AD3-4D3E-920F-3678B4DCF36B}" type="datetimeFigureOut">
              <a:rPr lang="en-US" smtClean="0"/>
              <a:t>8/20/2017</a:t>
            </a:fld>
            <a:endParaRPr lang="en-US"/>
          </a:p>
        </p:txBody>
      </p:sp>
      <p:sp>
        <p:nvSpPr>
          <p:cNvPr id="8" name="Slide Number Placeholder 7"/>
          <p:cNvSpPr>
            <a:spLocks noGrp="1"/>
          </p:cNvSpPr>
          <p:nvPr>
            <p:ph type="sldNum" sz="quarter" idx="11"/>
          </p:nvPr>
        </p:nvSpPr>
        <p:spPr/>
        <p:txBody>
          <a:bodyPr/>
          <a:lstStyle/>
          <a:p>
            <a:fld id="{6EEAF5B4-652C-4083-B726-66AE7F906AEC}"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54400" y="1554480"/>
            <a:ext cx="4222308" cy="38862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7ADD68-3AD3-4D3E-920F-3678B4DCF36B}" type="datetimeFigureOut">
              <a:rPr lang="en-US" smtClean="0"/>
              <a:t>8/20/2017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EAF5B4-652C-4083-B726-66AE7F906AE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9848" y="1554480"/>
            <a:ext cx="2075688" cy="3886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56432" y="1554480"/>
            <a:ext cx="4224528" cy="3886200"/>
          </a:xfrm>
        </p:spPr>
        <p:txBody>
          <a:bodyPr vert="eaVe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7ADD68-3AD3-4D3E-920F-3678B4DCF36B}" type="datetimeFigureOut">
              <a:rPr lang="en-US" smtClean="0"/>
              <a:t>8/20/2017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EAF5B4-652C-4083-B726-66AE7F906AE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456432" y="1545336"/>
            <a:ext cx="4224528"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4B7ADD68-3AD3-4D3E-920F-3678B4DCF36B}" type="datetimeFigureOut">
              <a:rPr lang="en-US" smtClean="0"/>
              <a:t>8/20/2017</a:t>
            </a:fld>
            <a:endParaRPr lang="en-US"/>
          </a:p>
        </p:txBody>
      </p:sp>
      <p:sp>
        <p:nvSpPr>
          <p:cNvPr id="10" name="Slide Number Placeholder 9"/>
          <p:cNvSpPr>
            <a:spLocks noGrp="1"/>
          </p:cNvSpPr>
          <p:nvPr>
            <p:ph type="sldNum" sz="quarter" idx="15"/>
          </p:nvPr>
        </p:nvSpPr>
        <p:spPr/>
        <p:txBody>
          <a:bodyPr/>
          <a:lstStyle/>
          <a:p>
            <a:fld id="{6EEAF5B4-652C-4083-B726-66AE7F906AEC}" type="slidenum">
              <a:rPr lang="en-US" smtClean="0"/>
              <a:t>‹#›</a:t>
            </a:fld>
            <a:endParaRPr lang="en-US"/>
          </a:p>
        </p:txBody>
      </p:sp>
      <p:sp>
        <p:nvSpPr>
          <p:cNvPr id="11" name="Footer Placeholder 10"/>
          <p:cNvSpPr>
            <a:spLocks noGrp="1"/>
          </p:cNvSpPr>
          <p:nvPr>
            <p:ph type="ftr" sz="quarter" idx="16"/>
          </p:nvPr>
        </p:nvSpPr>
        <p:spPr/>
        <p:txBody>
          <a:bodyPr/>
          <a:lstStyle/>
          <a:p>
            <a:endParaRPr lang="en-US"/>
          </a:p>
        </p:txBody>
      </p:sp>
      <p:sp>
        <p:nvSpPr>
          <p:cNvPr id="12" name="Title 11"/>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9848" y="1472184"/>
            <a:ext cx="6172200" cy="2130552"/>
          </a:xfrm>
        </p:spPr>
        <p:txBody>
          <a:bodyPr anchor="t">
            <a:noAutofit/>
          </a:bodyPr>
          <a:lstStyle>
            <a:lvl1pPr algn="l">
              <a:defRPr sz="48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1069848" y="3886200"/>
            <a:ext cx="6172200" cy="914400"/>
          </a:xfrm>
        </p:spPr>
        <p:txBody>
          <a:bodyPr anchor="t">
            <a:normAutofit/>
          </a:bodyPr>
          <a:lstStyle>
            <a:lvl1pPr marL="0" indent="0">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B7ADD68-3AD3-4D3E-920F-3678B4DCF36B}" type="datetimeFigureOut">
              <a:rPr lang="en-US" smtClean="0"/>
              <a:t>8/20/2017</a:t>
            </a:fld>
            <a:endParaRPr lang="en-US"/>
          </a:p>
        </p:txBody>
      </p:sp>
      <p:sp>
        <p:nvSpPr>
          <p:cNvPr id="8" name="Slide Number Placeholder 7"/>
          <p:cNvSpPr>
            <a:spLocks noGrp="1"/>
          </p:cNvSpPr>
          <p:nvPr>
            <p:ph type="sldNum" sz="quarter" idx="11"/>
          </p:nvPr>
        </p:nvSpPr>
        <p:spPr/>
        <p:txBody>
          <a:bodyPr/>
          <a:lstStyle/>
          <a:p>
            <a:fld id="{6EEAF5B4-652C-4083-B726-66AE7F906AEC}"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6325" cy="1066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486998" y="1915859"/>
            <a:ext cx="3646966" cy="2881426"/>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6754" y="1915881"/>
            <a:ext cx="3639311" cy="2881398"/>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0"/>
          </p:nvPr>
        </p:nvSpPr>
        <p:spPr/>
        <p:txBody>
          <a:bodyPr/>
          <a:lstStyle/>
          <a:p>
            <a:fld id="{4B7ADD68-3AD3-4D3E-920F-3678B4DCF36B}" type="datetimeFigureOut">
              <a:rPr lang="en-US" smtClean="0"/>
              <a:t>8/20/2017</a:t>
            </a:fld>
            <a:endParaRPr lang="en-US"/>
          </a:p>
        </p:txBody>
      </p:sp>
      <p:sp>
        <p:nvSpPr>
          <p:cNvPr id="10" name="Slide Number Placeholder 9"/>
          <p:cNvSpPr>
            <a:spLocks noGrp="1"/>
          </p:cNvSpPr>
          <p:nvPr>
            <p:ph type="sldNum" sz="quarter" idx="11"/>
          </p:nvPr>
        </p:nvSpPr>
        <p:spPr/>
        <p:txBody>
          <a:bodyPr/>
          <a:lstStyle/>
          <a:p>
            <a:fld id="{6EEAF5B4-652C-4083-B726-66AE7F906AEC}" type="slidenum">
              <a:rPr lang="en-US" smtClean="0"/>
              <a:t>‹#›</a:t>
            </a:fld>
            <a:endParaRPr lang="en-US"/>
          </a:p>
        </p:txBody>
      </p:sp>
      <p:sp>
        <p:nvSpPr>
          <p:cNvPr id="11" name="Footer Placeholder 10"/>
          <p:cNvSpPr>
            <a:spLocks noGrp="1"/>
          </p:cNvSpPr>
          <p:nvPr>
            <p:ph type="ftr" sz="quarter" idx="12"/>
          </p:nvPr>
        </p:nvSpPr>
        <p:spPr>
          <a:xfrm>
            <a:off x="493776" y="6356350"/>
            <a:ext cx="5102352" cy="365125"/>
          </a:xfrm>
        </p:spPr>
        <p:txBody>
          <a:bodyPr/>
          <a:lstStyle/>
          <a:p>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5734" cy="1066799"/>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95301" y="1916113"/>
            <a:ext cx="3638550"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860676"/>
            <a:ext cx="3638550" cy="2882899"/>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2625" y="1916113"/>
            <a:ext cx="3660775"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92626" y="2860676"/>
            <a:ext cx="3651250" cy="2882900"/>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0"/>
          </p:nvPr>
        </p:nvSpPr>
        <p:spPr/>
        <p:txBody>
          <a:bodyPr/>
          <a:lstStyle/>
          <a:p>
            <a:fld id="{4B7ADD68-3AD3-4D3E-920F-3678B4DCF36B}" type="datetimeFigureOut">
              <a:rPr lang="en-US" smtClean="0"/>
              <a:t>8/20/2017</a:t>
            </a:fld>
            <a:endParaRPr lang="en-US"/>
          </a:p>
        </p:txBody>
      </p:sp>
      <p:sp>
        <p:nvSpPr>
          <p:cNvPr id="11" name="Slide Number Placeholder 10"/>
          <p:cNvSpPr>
            <a:spLocks noGrp="1"/>
          </p:cNvSpPr>
          <p:nvPr>
            <p:ph type="sldNum" sz="quarter" idx="11"/>
          </p:nvPr>
        </p:nvSpPr>
        <p:spPr/>
        <p:txBody>
          <a:bodyPr/>
          <a:lstStyle/>
          <a:p>
            <a:fld id="{6EEAF5B4-652C-4083-B726-66AE7F906AEC}" type="slidenum">
              <a:rPr lang="en-US" smtClean="0"/>
              <a:t>‹#›</a:t>
            </a:fld>
            <a:endParaRPr lang="en-US"/>
          </a:p>
        </p:txBody>
      </p:sp>
      <p:sp>
        <p:nvSpPr>
          <p:cNvPr id="12" name="Footer Placeholder 11"/>
          <p:cNvSpPr>
            <a:spLocks noGrp="1"/>
          </p:cNvSpPr>
          <p:nvPr>
            <p:ph type="ftr" sz="quarter" idx="12"/>
          </p:nvPr>
        </p:nvSpPr>
        <p:spPr>
          <a:xfrm>
            <a:off x="493776" y="6356350"/>
            <a:ext cx="5102352" cy="365125"/>
          </a:xfrm>
        </p:spPr>
        <p:txBody>
          <a:bodyPr/>
          <a:lstStyle/>
          <a:p>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162800" y="1551543"/>
            <a:ext cx="1828800" cy="365125"/>
          </a:xfrm>
        </p:spPr>
        <p:txBody>
          <a:bodyPr/>
          <a:lstStyle/>
          <a:p>
            <a:fld id="{4B7ADD68-3AD3-4D3E-920F-3678B4DCF36B}" type="datetimeFigureOut">
              <a:rPr lang="en-US" smtClean="0"/>
              <a:t>8/20/2017</a:t>
            </a:fld>
            <a:endParaRPr lang="en-US"/>
          </a:p>
        </p:txBody>
      </p:sp>
      <p:sp>
        <p:nvSpPr>
          <p:cNvPr id="5" name="Title 4"/>
          <p:cNvSpPr>
            <a:spLocks noGrp="1"/>
          </p:cNvSpPr>
          <p:nvPr>
            <p:ph type="title"/>
          </p:nvPr>
        </p:nvSpPr>
        <p:spPr/>
        <p:txBody>
          <a:bodyPr/>
          <a:lstStyle/>
          <a:p>
            <a:r>
              <a:rPr lang="en-US" smtClean="0"/>
              <a:t>Click to edit Master title style</a:t>
            </a:r>
            <a:endParaRPr lang="en-US" dirty="0"/>
          </a:p>
        </p:txBody>
      </p:sp>
      <p:sp>
        <p:nvSpPr>
          <p:cNvPr id="4" name="Slide Number Placeholder 3"/>
          <p:cNvSpPr>
            <a:spLocks noGrp="1"/>
          </p:cNvSpPr>
          <p:nvPr>
            <p:ph type="sldNum" sz="quarter" idx="11"/>
          </p:nvPr>
        </p:nvSpPr>
        <p:spPr/>
        <p:txBody>
          <a:bodyPr/>
          <a:lstStyle/>
          <a:p>
            <a:fld id="{6EEAF5B4-652C-4083-B726-66AE7F906AEC}" type="slidenum">
              <a:rPr lang="en-US" smtClean="0"/>
              <a:t>‹#›</a:t>
            </a:fld>
            <a:endParaRPr lang="en-US"/>
          </a:p>
        </p:txBody>
      </p:sp>
      <p:sp>
        <p:nvSpPr>
          <p:cNvPr id="6" name="Footer Placeholder 5"/>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7ADD68-3AD3-4D3E-920F-3678B4DCF36B}" type="datetimeFigureOut">
              <a:rPr lang="en-US" smtClean="0"/>
              <a:t>8/20/2017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EAF5B4-652C-4083-B726-66AE7F906AE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450" y="1920876"/>
            <a:ext cx="3654425" cy="2889249"/>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93776" y="606425"/>
            <a:ext cx="3629025" cy="1041400"/>
          </a:xfrm>
        </p:spPr>
        <p:txBody>
          <a:bodyPr anchor="t">
            <a:normAutofit/>
          </a:bodyPr>
          <a:lstStyle>
            <a:lvl1pPr algn="l">
              <a:defRPr sz="18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95300" y="1920875"/>
            <a:ext cx="3629025" cy="1812925"/>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B7ADD68-3AD3-4D3E-920F-3678B4DCF36B}" type="datetimeFigureOut">
              <a:rPr lang="en-US" smtClean="0"/>
              <a:t>8/20/2017</a:t>
            </a:fld>
            <a:endParaRPr lang="en-US"/>
          </a:p>
        </p:txBody>
      </p:sp>
      <p:sp>
        <p:nvSpPr>
          <p:cNvPr id="9" name="Slide Number Placeholder 8"/>
          <p:cNvSpPr>
            <a:spLocks noGrp="1"/>
          </p:cNvSpPr>
          <p:nvPr>
            <p:ph type="sldNum" sz="quarter" idx="11"/>
          </p:nvPr>
        </p:nvSpPr>
        <p:spPr/>
        <p:txBody>
          <a:bodyPr/>
          <a:lstStyle/>
          <a:p>
            <a:fld id="{6EEAF5B4-652C-4083-B726-66AE7F906AEC}" type="slidenum">
              <a:rPr lang="en-US" smtClean="0"/>
              <a:t>‹#›</a:t>
            </a:fld>
            <a:endParaRPr lang="en-US"/>
          </a:p>
        </p:txBody>
      </p:sp>
      <p:sp>
        <p:nvSpPr>
          <p:cNvPr id="10" name="Footer Placeholder 9"/>
          <p:cNvSpPr>
            <a:spLocks noGrp="1"/>
          </p:cNvSpPr>
          <p:nvPr>
            <p:ph type="ftr" sz="quarter" idx="12"/>
          </p:nvPr>
        </p:nvSpPr>
        <p:spPr>
          <a:xfrm>
            <a:off x="493776" y="6356350"/>
            <a:ext cx="5102352" cy="365125"/>
          </a:xfrm>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0074"/>
            <a:ext cx="2074862" cy="1981201"/>
          </a:xfrm>
          <a:ln>
            <a:noFill/>
          </a:ln>
        </p:spPr>
        <p:txBody>
          <a:bodyPr anchor="t">
            <a:normAutofit/>
          </a:bodyPr>
          <a:lstStyle>
            <a:lvl1pPr algn="l">
              <a:defRPr sz="1800" b="0"/>
            </a:lvl1pPr>
          </a:lstStyle>
          <a:p>
            <a:r>
              <a:rPr lang="en-US" smtClean="0"/>
              <a:t>Click to edit Master title style</a:t>
            </a:r>
            <a:endParaRPr lang="en-US" dirty="0"/>
          </a:p>
        </p:txBody>
      </p:sp>
      <p:sp>
        <p:nvSpPr>
          <p:cNvPr id="3" name="Picture Placeholder 2"/>
          <p:cNvSpPr>
            <a:spLocks noGrp="1"/>
          </p:cNvSpPr>
          <p:nvPr>
            <p:ph type="pic" idx="1"/>
          </p:nvPr>
        </p:nvSpPr>
        <p:spPr>
          <a:xfrm>
            <a:off x="2963862" y="1650999"/>
            <a:ext cx="5627687" cy="42207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963862" y="614363"/>
            <a:ext cx="3741738" cy="909637"/>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B7ADD68-3AD3-4D3E-920F-3678B4DCF36B}" type="datetimeFigureOut">
              <a:rPr lang="en-US" smtClean="0"/>
              <a:t>8/20/2017</a:t>
            </a:fld>
            <a:endParaRPr lang="en-US"/>
          </a:p>
        </p:txBody>
      </p:sp>
      <p:sp>
        <p:nvSpPr>
          <p:cNvPr id="9" name="Slide Number Placeholder 8"/>
          <p:cNvSpPr>
            <a:spLocks noGrp="1"/>
          </p:cNvSpPr>
          <p:nvPr>
            <p:ph type="sldNum" sz="quarter" idx="11"/>
          </p:nvPr>
        </p:nvSpPr>
        <p:spPr/>
        <p:txBody>
          <a:bodyPr/>
          <a:lstStyle/>
          <a:p>
            <a:fld id="{6EEAF5B4-652C-4083-B726-66AE7F906AEC}" type="slidenum">
              <a:rPr lang="en-US" smtClean="0"/>
              <a:t>‹#›</a:t>
            </a:fld>
            <a:endParaRPr lang="en-US"/>
          </a:p>
        </p:txBody>
      </p:sp>
      <p:sp>
        <p:nvSpPr>
          <p:cNvPr id="10" name="Footer Placeholder 9"/>
          <p:cNvSpPr>
            <a:spLocks noGrp="1"/>
          </p:cNvSpPr>
          <p:nvPr>
            <p:ph type="ftr" sz="quarter" idx="12"/>
          </p:nvPr>
        </p:nvSpPr>
        <p:spPr>
          <a:xfrm>
            <a:off x="493776" y="6356350"/>
            <a:ext cx="5102352" cy="365125"/>
          </a:xfrm>
        </p:spPr>
        <p:txBody>
          <a:bodyP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1554480"/>
            <a:ext cx="2073348" cy="197946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454400" y="1547036"/>
            <a:ext cx="4222308" cy="38862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189468"/>
            <a:ext cx="1828800"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4B7ADD68-3AD3-4D3E-920F-3678B4DCF36B}" type="datetimeFigureOut">
              <a:rPr lang="en-US" smtClean="0"/>
              <a:t>8/20/2017</a:t>
            </a:fld>
            <a:endParaRPr lang="en-US"/>
          </a:p>
        </p:txBody>
      </p:sp>
      <p:sp>
        <p:nvSpPr>
          <p:cNvPr id="5" name="Footer Placeholder 4"/>
          <p:cNvSpPr>
            <a:spLocks noGrp="1"/>
          </p:cNvSpPr>
          <p:nvPr>
            <p:ph type="ftr" sz="quarter" idx="3"/>
          </p:nvPr>
        </p:nvSpPr>
        <p:spPr>
          <a:xfrm>
            <a:off x="1069848" y="6356350"/>
            <a:ext cx="5102352" cy="365125"/>
          </a:xfrm>
          <a:prstGeom prst="rect">
            <a:avLst/>
          </a:prstGeom>
        </p:spPr>
        <p:txBody>
          <a:bodyPr vert="horz" lIns="91440" tIns="45720" rIns="91440" bIns="45720" rtlCol="0" anchor="t"/>
          <a:lstStyle>
            <a:lvl1pPr algn="l">
              <a:defRPr sz="1200">
                <a:solidFill>
                  <a:schemeClr val="tx1"/>
                </a:solidFill>
              </a:defRPr>
            </a:lvl1pPr>
          </a:lstStyle>
          <a:p>
            <a:endParaRPr lang="en-US"/>
          </a:p>
        </p:txBody>
      </p:sp>
      <p:sp>
        <p:nvSpPr>
          <p:cNvPr id="6" name="Slide Number Placeholder 5"/>
          <p:cNvSpPr>
            <a:spLocks noGrp="1"/>
          </p:cNvSpPr>
          <p:nvPr>
            <p:ph type="sldNum" sz="quarter" idx="4"/>
          </p:nvPr>
        </p:nvSpPr>
        <p:spPr>
          <a:xfrm>
            <a:off x="7159752" y="6356350"/>
            <a:ext cx="1137684"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6EEAF5B4-652C-4083-B726-66AE7F906AE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85800"/>
            <a:ext cx="7848600" cy="4708981"/>
          </a:xfrm>
          <a:prstGeom prst="rect">
            <a:avLst/>
          </a:prstGeom>
          <a:noFill/>
        </p:spPr>
        <p:txBody>
          <a:bodyPr wrap="square" rtlCol="0">
            <a:spAutoFit/>
          </a:bodyPr>
          <a:lstStyle/>
          <a:p>
            <a:pPr algn="ctr"/>
            <a:r>
              <a:rPr lang="en-US" sz="6000" dirty="0" smtClean="0"/>
              <a:t>Section 1.2</a:t>
            </a:r>
          </a:p>
          <a:p>
            <a:pPr algn="ctr"/>
            <a:endParaRPr lang="en-US" sz="6000" dirty="0" smtClean="0"/>
          </a:p>
          <a:p>
            <a:pPr algn="ctr"/>
            <a:r>
              <a:rPr lang="en-US" sz="6000" dirty="0" smtClean="0"/>
              <a:t>Describing Distributions with Numbers</a:t>
            </a:r>
            <a:endParaRPr lang="en-US" sz="6000" dirty="0"/>
          </a:p>
        </p:txBody>
      </p:sp>
    </p:spTree>
    <p:extLst>
      <p:ext uri="{BB962C8B-B14F-4D97-AF65-F5344CB8AC3E}">
        <p14:creationId xmlns:p14="http://schemas.microsoft.com/office/powerpoint/2010/main" val="1625949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457200"/>
            <a:ext cx="7772400" cy="646331"/>
          </a:xfrm>
          <a:prstGeom prst="rect">
            <a:avLst/>
          </a:prstGeom>
          <a:noFill/>
        </p:spPr>
        <p:txBody>
          <a:bodyPr wrap="square" rtlCol="0">
            <a:spAutoFit/>
          </a:bodyPr>
          <a:lstStyle/>
          <a:p>
            <a:r>
              <a:rPr lang="en-US" sz="3600" dirty="0" smtClean="0">
                <a:solidFill>
                  <a:schemeClr val="bg1"/>
                </a:solidFill>
              </a:rPr>
              <a:t>Describing Distributions with Numbers</a:t>
            </a:r>
            <a:endParaRPr lang="en-US" sz="3600" dirty="0">
              <a:solidFill>
                <a:schemeClr val="bg1"/>
              </a:solidFill>
            </a:endParaRPr>
          </a:p>
        </p:txBody>
      </p:sp>
      <p:sp>
        <p:nvSpPr>
          <p:cNvPr id="3" name="Text Box 3"/>
          <p:cNvSpPr txBox="1">
            <a:spLocks noChangeArrowheads="1"/>
          </p:cNvSpPr>
          <p:nvPr/>
        </p:nvSpPr>
        <p:spPr bwMode="auto">
          <a:xfrm>
            <a:off x="381000" y="2057400"/>
            <a:ext cx="7772400" cy="252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200" b="0" dirty="0">
                <a:solidFill>
                  <a:srgbClr val="000000"/>
                </a:solidFill>
                <a:latin typeface="Arial" charset="0"/>
              </a:rPr>
              <a:t>The arithmetic mean is sensitive to extreme (very large or small) values in the data set, while the median is not.  We say the median is </a:t>
            </a:r>
            <a:r>
              <a:rPr lang="en-US" sz="3200" dirty="0">
                <a:solidFill>
                  <a:srgbClr val="000000"/>
                </a:solidFill>
                <a:latin typeface="Arial" charset="0"/>
              </a:rPr>
              <a:t>resistant</a:t>
            </a:r>
            <a:r>
              <a:rPr lang="en-US" sz="3200" b="0" dirty="0">
                <a:solidFill>
                  <a:srgbClr val="000000"/>
                </a:solidFill>
                <a:latin typeface="Arial" charset="0"/>
              </a:rPr>
              <a:t> to extreme values, but the arithmetic mean is not.  </a:t>
            </a:r>
            <a:endParaRPr lang="en-US" sz="3200" b="0" dirty="0">
              <a:latin typeface="Arial" charset="0"/>
            </a:endParaRPr>
          </a:p>
        </p:txBody>
      </p:sp>
    </p:spTree>
    <p:extLst>
      <p:ext uri="{BB962C8B-B14F-4D97-AF65-F5344CB8AC3E}">
        <p14:creationId xmlns:p14="http://schemas.microsoft.com/office/powerpoint/2010/main" val="897582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457200"/>
            <a:ext cx="7772400" cy="646331"/>
          </a:xfrm>
          <a:prstGeom prst="rect">
            <a:avLst/>
          </a:prstGeom>
          <a:noFill/>
        </p:spPr>
        <p:txBody>
          <a:bodyPr wrap="square" rtlCol="0">
            <a:spAutoFit/>
          </a:bodyPr>
          <a:lstStyle/>
          <a:p>
            <a:r>
              <a:rPr lang="en-US" sz="3600" dirty="0" smtClean="0">
                <a:solidFill>
                  <a:schemeClr val="bg1"/>
                </a:solidFill>
              </a:rPr>
              <a:t>Describing Distributions with Numbers</a:t>
            </a:r>
            <a:endParaRPr lang="en-US" sz="3600" dirty="0">
              <a:solidFill>
                <a:schemeClr val="bg1"/>
              </a:solidFill>
            </a:endParaRPr>
          </a:p>
        </p:txBody>
      </p:sp>
      <p:sp>
        <p:nvSpPr>
          <p:cNvPr id="3" name="Rectangle 4"/>
          <p:cNvSpPr>
            <a:spLocks noChangeArrowheads="1"/>
          </p:cNvSpPr>
          <p:nvPr/>
        </p:nvSpPr>
        <p:spPr bwMode="auto">
          <a:xfrm>
            <a:off x="381000" y="1524000"/>
            <a:ext cx="8001000"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3200" b="0" dirty="0">
                <a:solidFill>
                  <a:srgbClr val="000000"/>
                </a:solidFill>
                <a:latin typeface="Arial" charset="0"/>
              </a:rPr>
              <a:t>When data sets have unusually large or small values relative to the entire set of data or when the distribution of the data is skewed, the median is the preferred measure of central tendency over the arithmetic mean because it is more representative of the typical observation.</a:t>
            </a:r>
            <a:r>
              <a:rPr lang="en-US" sz="3200" b="0" dirty="0">
                <a:latin typeface="Arial" charset="0"/>
              </a:rPr>
              <a:t> </a:t>
            </a:r>
          </a:p>
        </p:txBody>
      </p:sp>
    </p:spTree>
    <p:extLst>
      <p:ext uri="{BB962C8B-B14F-4D97-AF65-F5344CB8AC3E}">
        <p14:creationId xmlns:p14="http://schemas.microsoft.com/office/powerpoint/2010/main" val="1886196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457200"/>
            <a:ext cx="7772400" cy="646331"/>
          </a:xfrm>
          <a:prstGeom prst="rect">
            <a:avLst/>
          </a:prstGeom>
          <a:noFill/>
        </p:spPr>
        <p:txBody>
          <a:bodyPr wrap="square" rtlCol="0">
            <a:spAutoFit/>
          </a:bodyPr>
          <a:lstStyle/>
          <a:p>
            <a:r>
              <a:rPr lang="en-US" sz="3600" dirty="0" smtClean="0">
                <a:solidFill>
                  <a:schemeClr val="bg1"/>
                </a:solidFill>
              </a:rPr>
              <a:t>Describing Distributions with Numbers</a:t>
            </a:r>
            <a:endParaRPr lang="en-US" sz="3600" dirty="0">
              <a:solidFill>
                <a:schemeClr val="bg1"/>
              </a:solidFill>
            </a:endParaRPr>
          </a:p>
        </p:txBody>
      </p:sp>
      <p:pic>
        <p:nvPicPr>
          <p:cNvPr id="3" name="Picture 5"/>
          <p:cNvPicPr>
            <a:picLocks noChangeAspect="1" noChangeArrowheads="1"/>
          </p:cNvPicPr>
          <p:nvPr/>
        </p:nvPicPr>
        <p:blipFill>
          <a:blip r:embed="rId2">
            <a:lum bright="-12000" contrast="36000"/>
            <a:extLst>
              <a:ext uri="{28A0092B-C50C-407E-A947-70E740481C1C}">
                <a14:useLocalDpi xmlns:a14="http://schemas.microsoft.com/office/drawing/2010/main" val="0"/>
              </a:ext>
            </a:extLst>
          </a:blip>
          <a:srcRect/>
          <a:stretch>
            <a:fillRect/>
          </a:stretch>
        </p:blipFill>
        <p:spPr bwMode="auto">
          <a:xfrm>
            <a:off x="1004455" y="1524000"/>
            <a:ext cx="69342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5428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457200"/>
            <a:ext cx="7772400" cy="646331"/>
          </a:xfrm>
          <a:prstGeom prst="rect">
            <a:avLst/>
          </a:prstGeom>
          <a:noFill/>
        </p:spPr>
        <p:txBody>
          <a:bodyPr wrap="square" rtlCol="0">
            <a:spAutoFit/>
          </a:bodyPr>
          <a:lstStyle/>
          <a:p>
            <a:r>
              <a:rPr lang="en-US" sz="3600" dirty="0" smtClean="0">
                <a:solidFill>
                  <a:schemeClr val="bg1"/>
                </a:solidFill>
              </a:rPr>
              <a:t>Describing Distributions with Numbers</a:t>
            </a:r>
            <a:endParaRPr lang="en-US" sz="3600" dirty="0">
              <a:solidFill>
                <a:schemeClr val="bg1"/>
              </a:solidFill>
            </a:endParaRPr>
          </a:p>
        </p:txBody>
      </p:sp>
      <p:pic>
        <p:nvPicPr>
          <p:cNvPr id="3" name="Picture 9"/>
          <p:cNvPicPr>
            <a:picLocks noChangeAspect="1" noChangeArrowheads="1"/>
          </p:cNvPicPr>
          <p:nvPr/>
        </p:nvPicPr>
        <p:blipFill>
          <a:blip r:embed="rId2">
            <a:lum bright="-12000" contrast="30000"/>
            <a:extLst>
              <a:ext uri="{28A0092B-C50C-407E-A947-70E740481C1C}">
                <a14:useLocalDpi xmlns:a14="http://schemas.microsoft.com/office/drawing/2010/main" val="0"/>
              </a:ext>
            </a:extLst>
          </a:blip>
          <a:srcRect/>
          <a:stretch>
            <a:fillRect/>
          </a:stretch>
        </p:blipFill>
        <p:spPr bwMode="auto">
          <a:xfrm>
            <a:off x="1565564" y="1295400"/>
            <a:ext cx="5638800" cy="5165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7694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457200"/>
            <a:ext cx="7772400" cy="646331"/>
          </a:xfrm>
          <a:prstGeom prst="rect">
            <a:avLst/>
          </a:prstGeom>
          <a:noFill/>
        </p:spPr>
        <p:txBody>
          <a:bodyPr wrap="square" rtlCol="0">
            <a:spAutoFit/>
          </a:bodyPr>
          <a:lstStyle/>
          <a:p>
            <a:r>
              <a:rPr lang="en-US" sz="3600" dirty="0" smtClean="0">
                <a:solidFill>
                  <a:schemeClr val="bg1"/>
                </a:solidFill>
              </a:rPr>
              <a:t>Describing Distributions with Numbers</a:t>
            </a:r>
            <a:endParaRPr lang="en-US" sz="3600" dirty="0">
              <a:solidFill>
                <a:schemeClr val="bg1"/>
              </a:solidFill>
            </a:endParaRPr>
          </a:p>
        </p:txBody>
      </p:sp>
      <p:pic>
        <p:nvPicPr>
          <p:cNvPr id="3" name="Picture 1031"/>
          <p:cNvPicPr>
            <a:picLocks noChangeAspect="1" noChangeArrowheads="1"/>
          </p:cNvPicPr>
          <p:nvPr/>
        </p:nvPicPr>
        <p:blipFill>
          <a:blip r:embed="rId2">
            <a:lum bright="-12000" contrast="30000"/>
            <a:extLst>
              <a:ext uri="{28A0092B-C50C-407E-A947-70E740481C1C}">
                <a14:useLocalDpi xmlns:a14="http://schemas.microsoft.com/office/drawing/2010/main" val="0"/>
              </a:ext>
            </a:extLst>
          </a:blip>
          <a:srcRect/>
          <a:stretch>
            <a:fillRect/>
          </a:stretch>
        </p:blipFill>
        <p:spPr bwMode="auto">
          <a:xfrm>
            <a:off x="1524000" y="1219200"/>
            <a:ext cx="5791200" cy="531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24902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457200"/>
            <a:ext cx="7772400" cy="646331"/>
          </a:xfrm>
          <a:prstGeom prst="rect">
            <a:avLst/>
          </a:prstGeom>
          <a:noFill/>
        </p:spPr>
        <p:txBody>
          <a:bodyPr wrap="square" rtlCol="0">
            <a:spAutoFit/>
          </a:bodyPr>
          <a:lstStyle/>
          <a:p>
            <a:r>
              <a:rPr lang="en-US" sz="3600" dirty="0" smtClean="0">
                <a:solidFill>
                  <a:schemeClr val="bg1"/>
                </a:solidFill>
              </a:rPr>
              <a:t>Describing Distributions with Numbers</a:t>
            </a:r>
            <a:endParaRPr lang="en-US" sz="3600" dirty="0">
              <a:solidFill>
                <a:schemeClr val="bg1"/>
              </a:solidFill>
            </a:endParaRPr>
          </a:p>
        </p:txBody>
      </p:sp>
      <p:pic>
        <p:nvPicPr>
          <p:cNvPr id="3" name="Picture 4"/>
          <p:cNvPicPr>
            <a:picLocks noChangeAspect="1" noChangeArrowheads="1"/>
          </p:cNvPicPr>
          <p:nvPr/>
        </p:nvPicPr>
        <p:blipFill>
          <a:blip r:embed="rId2">
            <a:lum bright="-12000" contrast="30000"/>
            <a:extLst>
              <a:ext uri="{28A0092B-C50C-407E-A947-70E740481C1C}">
                <a14:useLocalDpi xmlns:a14="http://schemas.microsoft.com/office/drawing/2010/main" val="0"/>
              </a:ext>
            </a:extLst>
          </a:blip>
          <a:srcRect/>
          <a:stretch>
            <a:fillRect/>
          </a:stretch>
        </p:blipFill>
        <p:spPr bwMode="auto">
          <a:xfrm>
            <a:off x="1586345" y="1219200"/>
            <a:ext cx="6019800" cy="5450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3400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457200"/>
            <a:ext cx="7772400" cy="646331"/>
          </a:xfrm>
          <a:prstGeom prst="rect">
            <a:avLst/>
          </a:prstGeom>
          <a:noFill/>
        </p:spPr>
        <p:txBody>
          <a:bodyPr wrap="square" rtlCol="0">
            <a:spAutoFit/>
          </a:bodyPr>
          <a:lstStyle/>
          <a:p>
            <a:r>
              <a:rPr lang="en-US" sz="3600" dirty="0" smtClean="0">
                <a:solidFill>
                  <a:schemeClr val="bg1"/>
                </a:solidFill>
              </a:rPr>
              <a:t>Describing Distributions with Numbers</a:t>
            </a:r>
            <a:endParaRPr lang="en-US" sz="3600" dirty="0">
              <a:solidFill>
                <a:schemeClr val="bg1"/>
              </a:solidFill>
            </a:endParaRPr>
          </a:p>
        </p:txBody>
      </p:sp>
      <p:pic>
        <p:nvPicPr>
          <p:cNvPr id="3" name="Picture 4"/>
          <p:cNvPicPr>
            <a:picLocks noChangeAspect="1" noChangeArrowheads="1"/>
          </p:cNvPicPr>
          <p:nvPr/>
        </p:nvPicPr>
        <p:blipFill>
          <a:blip r:embed="rId2">
            <a:lum bright="-12000" contrast="30000"/>
            <a:extLst>
              <a:ext uri="{28A0092B-C50C-407E-A947-70E740481C1C}">
                <a14:useLocalDpi xmlns:a14="http://schemas.microsoft.com/office/drawing/2010/main" val="0"/>
              </a:ext>
            </a:extLst>
          </a:blip>
          <a:srcRect/>
          <a:stretch>
            <a:fillRect/>
          </a:stretch>
        </p:blipFill>
        <p:spPr bwMode="auto">
          <a:xfrm>
            <a:off x="228600" y="1676400"/>
            <a:ext cx="8686800" cy="3750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13025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457200"/>
            <a:ext cx="7772400" cy="646331"/>
          </a:xfrm>
          <a:prstGeom prst="rect">
            <a:avLst/>
          </a:prstGeom>
          <a:noFill/>
        </p:spPr>
        <p:txBody>
          <a:bodyPr wrap="square" rtlCol="0">
            <a:spAutoFit/>
          </a:bodyPr>
          <a:lstStyle/>
          <a:p>
            <a:r>
              <a:rPr lang="en-US" sz="3600" dirty="0" smtClean="0">
                <a:solidFill>
                  <a:schemeClr val="bg1"/>
                </a:solidFill>
              </a:rPr>
              <a:t>Describing Distributions with Numbers</a:t>
            </a:r>
            <a:endParaRPr lang="en-US" sz="3600" dirty="0">
              <a:solidFill>
                <a:schemeClr val="bg1"/>
              </a:solidFill>
            </a:endParaRPr>
          </a:p>
        </p:txBody>
      </p:sp>
      <p:sp>
        <p:nvSpPr>
          <p:cNvPr id="3" name="Text Box 2"/>
          <p:cNvSpPr txBox="1">
            <a:spLocks noChangeArrowheads="1"/>
          </p:cNvSpPr>
          <p:nvPr/>
        </p:nvSpPr>
        <p:spPr bwMode="auto">
          <a:xfrm>
            <a:off x="415636" y="1447800"/>
            <a:ext cx="8229600"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b="1" dirty="0" smtClean="0">
                <a:solidFill>
                  <a:srgbClr val="000000"/>
                </a:solidFill>
                <a:latin typeface="Arial" charset="0"/>
              </a:rPr>
              <a:t>Measuring Spread:</a:t>
            </a:r>
          </a:p>
          <a:p>
            <a:endParaRPr lang="en-US" sz="3200" b="1" dirty="0">
              <a:solidFill>
                <a:srgbClr val="000000"/>
              </a:solidFill>
              <a:latin typeface="Arial" charset="0"/>
            </a:endParaRPr>
          </a:p>
          <a:p>
            <a:r>
              <a:rPr lang="en-US" sz="3200" b="1" dirty="0" smtClean="0">
                <a:solidFill>
                  <a:srgbClr val="000000"/>
                </a:solidFill>
                <a:latin typeface="Arial" charset="0"/>
              </a:rPr>
              <a:t>The </a:t>
            </a:r>
            <a:r>
              <a:rPr lang="en-US" sz="3200" b="1" dirty="0">
                <a:solidFill>
                  <a:srgbClr val="000000"/>
                </a:solidFill>
                <a:latin typeface="Arial" charset="0"/>
              </a:rPr>
              <a:t>Five-Number Summary</a:t>
            </a:r>
          </a:p>
          <a:p>
            <a:endParaRPr lang="en-US" sz="3200" dirty="0">
              <a:solidFill>
                <a:srgbClr val="000000"/>
              </a:solidFill>
              <a:latin typeface="Arial" charset="0"/>
            </a:endParaRPr>
          </a:p>
          <a:p>
            <a:pPr algn="ctr"/>
            <a:r>
              <a:rPr lang="en-US" sz="3200" dirty="0">
                <a:solidFill>
                  <a:srgbClr val="000000"/>
                </a:solidFill>
                <a:latin typeface="Arial" charset="0"/>
              </a:rPr>
              <a:t>MINIMUM		</a:t>
            </a:r>
            <a:r>
              <a:rPr lang="en-US" sz="3200" i="1" dirty="0">
                <a:solidFill>
                  <a:srgbClr val="000000"/>
                </a:solidFill>
                <a:latin typeface="Arial" charset="0"/>
              </a:rPr>
              <a:t>Q</a:t>
            </a:r>
            <a:r>
              <a:rPr lang="en-US" sz="3200" baseline="-25000" dirty="0">
                <a:solidFill>
                  <a:srgbClr val="000000"/>
                </a:solidFill>
                <a:latin typeface="Arial" charset="0"/>
              </a:rPr>
              <a:t>1</a:t>
            </a:r>
            <a:r>
              <a:rPr lang="en-US" sz="3200" dirty="0">
                <a:solidFill>
                  <a:srgbClr val="000000"/>
                </a:solidFill>
                <a:latin typeface="Arial" charset="0"/>
              </a:rPr>
              <a:t>	</a:t>
            </a:r>
            <a:r>
              <a:rPr lang="en-US" sz="3200" i="1" dirty="0">
                <a:solidFill>
                  <a:srgbClr val="000000"/>
                </a:solidFill>
                <a:latin typeface="Arial" charset="0"/>
              </a:rPr>
              <a:t>M</a:t>
            </a:r>
            <a:r>
              <a:rPr lang="en-US" sz="3200" dirty="0">
                <a:solidFill>
                  <a:srgbClr val="000000"/>
                </a:solidFill>
                <a:latin typeface="Arial" charset="0"/>
              </a:rPr>
              <a:t>	</a:t>
            </a:r>
            <a:r>
              <a:rPr lang="en-US" sz="3200" i="1" dirty="0">
                <a:solidFill>
                  <a:srgbClr val="000000"/>
                </a:solidFill>
                <a:latin typeface="Arial" charset="0"/>
              </a:rPr>
              <a:t>Q</a:t>
            </a:r>
            <a:r>
              <a:rPr lang="en-US" sz="3200" baseline="-25000" dirty="0">
                <a:solidFill>
                  <a:srgbClr val="000000"/>
                </a:solidFill>
                <a:latin typeface="Arial" charset="0"/>
              </a:rPr>
              <a:t>3</a:t>
            </a:r>
            <a:r>
              <a:rPr lang="en-US" sz="3200" dirty="0">
                <a:solidFill>
                  <a:srgbClr val="000000"/>
                </a:solidFill>
                <a:latin typeface="Arial" charset="0"/>
              </a:rPr>
              <a:t>	</a:t>
            </a:r>
            <a:r>
              <a:rPr lang="en-US" sz="3200" dirty="0" smtClean="0">
                <a:solidFill>
                  <a:srgbClr val="000000"/>
                </a:solidFill>
                <a:latin typeface="Arial" charset="0"/>
              </a:rPr>
              <a:t>MAXIMUM</a:t>
            </a:r>
          </a:p>
          <a:p>
            <a:pPr algn="ctr"/>
            <a:endParaRPr lang="en-US" sz="3200" dirty="0">
              <a:solidFill>
                <a:srgbClr val="000000"/>
              </a:solidFill>
              <a:latin typeface="Arial" charset="0"/>
            </a:endParaRPr>
          </a:p>
          <a:p>
            <a:r>
              <a:rPr lang="en-US" sz="3200" dirty="0" smtClean="0">
                <a:solidFill>
                  <a:srgbClr val="000000"/>
                </a:solidFill>
                <a:latin typeface="Arial" charset="0"/>
              </a:rPr>
              <a:t>Interquartile Range = IQR = </a:t>
            </a:r>
            <a:r>
              <a:rPr lang="en-US" sz="3200" i="1" dirty="0" smtClean="0">
                <a:solidFill>
                  <a:srgbClr val="000000"/>
                </a:solidFill>
                <a:latin typeface="Arial" charset="0"/>
              </a:rPr>
              <a:t>Q</a:t>
            </a:r>
            <a:r>
              <a:rPr lang="en-US" sz="3200" baseline="-25000" dirty="0" smtClean="0">
                <a:solidFill>
                  <a:srgbClr val="000000"/>
                </a:solidFill>
                <a:latin typeface="Arial" charset="0"/>
              </a:rPr>
              <a:t>3</a:t>
            </a:r>
            <a:r>
              <a:rPr lang="en-US" sz="3200" dirty="0" smtClean="0">
                <a:solidFill>
                  <a:srgbClr val="000000"/>
                </a:solidFill>
                <a:latin typeface="Arial" charset="0"/>
              </a:rPr>
              <a:t>  - </a:t>
            </a:r>
            <a:r>
              <a:rPr lang="en-US" sz="3200" i="1" dirty="0" smtClean="0">
                <a:solidFill>
                  <a:srgbClr val="000000"/>
                </a:solidFill>
                <a:latin typeface="Arial" charset="0"/>
              </a:rPr>
              <a:t>Q</a:t>
            </a:r>
            <a:r>
              <a:rPr lang="en-US" sz="3200" baseline="-25000" dirty="0" smtClean="0">
                <a:solidFill>
                  <a:srgbClr val="000000"/>
                </a:solidFill>
                <a:latin typeface="Arial" charset="0"/>
              </a:rPr>
              <a:t>1</a:t>
            </a:r>
            <a:r>
              <a:rPr lang="en-US" sz="3200" dirty="0" smtClean="0">
                <a:solidFill>
                  <a:srgbClr val="000000"/>
                </a:solidFill>
                <a:latin typeface="Arial" charset="0"/>
              </a:rPr>
              <a:t> </a:t>
            </a:r>
            <a:endParaRPr lang="en-US" sz="3200" dirty="0">
              <a:solidFill>
                <a:srgbClr val="000000"/>
              </a:solidFill>
              <a:latin typeface="Arial" charset="0"/>
            </a:endParaRPr>
          </a:p>
        </p:txBody>
      </p:sp>
    </p:spTree>
    <p:extLst>
      <p:ext uri="{BB962C8B-B14F-4D97-AF65-F5344CB8AC3E}">
        <p14:creationId xmlns:p14="http://schemas.microsoft.com/office/powerpoint/2010/main" val="38380197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7027" y="228600"/>
            <a:ext cx="7772400" cy="646331"/>
          </a:xfrm>
          <a:prstGeom prst="rect">
            <a:avLst/>
          </a:prstGeom>
          <a:noFill/>
        </p:spPr>
        <p:txBody>
          <a:bodyPr wrap="square" rtlCol="0">
            <a:spAutoFit/>
          </a:bodyPr>
          <a:lstStyle/>
          <a:p>
            <a:r>
              <a:rPr lang="en-US" sz="3600" dirty="0" smtClean="0">
                <a:solidFill>
                  <a:schemeClr val="bg1"/>
                </a:solidFill>
              </a:rPr>
              <a:t>Describing Distributions with Numbers</a:t>
            </a:r>
            <a:endParaRPr lang="en-US" sz="3600" dirty="0">
              <a:solidFill>
                <a:schemeClr val="bg1"/>
              </a:solidFill>
            </a:endParaRPr>
          </a:p>
        </p:txBody>
      </p:sp>
      <p:sp>
        <p:nvSpPr>
          <p:cNvPr id="3" name="Rectangle 5"/>
          <p:cNvSpPr>
            <a:spLocks noChangeArrowheads="1"/>
          </p:cNvSpPr>
          <p:nvPr/>
        </p:nvSpPr>
        <p:spPr bwMode="auto">
          <a:xfrm>
            <a:off x="377536" y="902927"/>
            <a:ext cx="82296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 name="Text Box 6"/>
          <p:cNvSpPr txBox="1">
            <a:spLocks noChangeArrowheads="1"/>
          </p:cNvSpPr>
          <p:nvPr/>
        </p:nvSpPr>
        <p:spPr bwMode="auto">
          <a:xfrm>
            <a:off x="2225386" y="888639"/>
            <a:ext cx="5334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dirty="0">
                <a:solidFill>
                  <a:srgbClr val="000000"/>
                </a:solidFill>
                <a:latin typeface="Arial" charset="0"/>
              </a:rPr>
              <a:t>Steps for Drawing a Boxplot</a:t>
            </a:r>
          </a:p>
        </p:txBody>
      </p:sp>
      <p:sp>
        <p:nvSpPr>
          <p:cNvPr id="5" name="Text Box 7"/>
          <p:cNvSpPr txBox="1">
            <a:spLocks noChangeArrowheads="1"/>
          </p:cNvSpPr>
          <p:nvPr/>
        </p:nvSpPr>
        <p:spPr bwMode="auto">
          <a:xfrm>
            <a:off x="472786" y="1341077"/>
            <a:ext cx="8229600" cy="128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600">
                <a:latin typeface="Arial" charset="0"/>
              </a:rPr>
              <a:t>Step 1:  Determine the lower and upper fence: 			Lower Fence = </a:t>
            </a:r>
            <a:r>
              <a:rPr lang="en-US" sz="2600" i="1">
                <a:latin typeface="Arial" charset="0"/>
              </a:rPr>
              <a:t>Q</a:t>
            </a:r>
            <a:r>
              <a:rPr lang="en-US" sz="2600" baseline="-25000">
                <a:latin typeface="Arial" charset="0"/>
              </a:rPr>
              <a:t>1</a:t>
            </a:r>
            <a:r>
              <a:rPr lang="en-US" sz="2600">
                <a:latin typeface="Arial" charset="0"/>
              </a:rPr>
              <a:t> - 1.5(IQR)</a:t>
            </a:r>
          </a:p>
          <a:p>
            <a:r>
              <a:rPr lang="en-US" sz="2600">
                <a:latin typeface="Arial" charset="0"/>
              </a:rPr>
              <a:t>		Upper Fence = </a:t>
            </a:r>
            <a:r>
              <a:rPr lang="en-US" sz="2600" i="1">
                <a:latin typeface="Arial" charset="0"/>
              </a:rPr>
              <a:t>Q</a:t>
            </a:r>
            <a:r>
              <a:rPr lang="en-US" sz="2600" baseline="-25000">
                <a:latin typeface="Arial" charset="0"/>
              </a:rPr>
              <a:t>3</a:t>
            </a:r>
            <a:r>
              <a:rPr lang="en-US" sz="2600">
                <a:latin typeface="Arial" charset="0"/>
              </a:rPr>
              <a:t> + 1.5(IQR)</a:t>
            </a:r>
          </a:p>
        </p:txBody>
      </p:sp>
      <p:sp>
        <p:nvSpPr>
          <p:cNvPr id="6" name="Text Box 5"/>
          <p:cNvSpPr txBox="1">
            <a:spLocks noChangeArrowheads="1"/>
          </p:cNvSpPr>
          <p:nvPr/>
        </p:nvSpPr>
        <p:spPr bwMode="auto">
          <a:xfrm>
            <a:off x="412173" y="2629838"/>
            <a:ext cx="8229600"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600" dirty="0" smtClean="0">
                <a:latin typeface="Arial" charset="0"/>
              </a:rPr>
              <a:t>Step </a:t>
            </a:r>
            <a:r>
              <a:rPr lang="en-US" sz="2600" dirty="0">
                <a:latin typeface="Arial" charset="0"/>
              </a:rPr>
              <a:t>2:</a:t>
            </a:r>
            <a:r>
              <a:rPr lang="en-US" sz="2600" b="1" dirty="0">
                <a:latin typeface="Arial" charset="0"/>
              </a:rPr>
              <a:t> </a:t>
            </a:r>
            <a:r>
              <a:rPr lang="en-US" sz="2600" dirty="0">
                <a:latin typeface="Arial" charset="0"/>
              </a:rPr>
              <a:t>Draw vertical lines at </a:t>
            </a:r>
            <a:r>
              <a:rPr lang="en-US" sz="2600" i="1" dirty="0">
                <a:latin typeface="Arial" charset="0"/>
              </a:rPr>
              <a:t>Q</a:t>
            </a:r>
            <a:r>
              <a:rPr lang="en-US" sz="2600" baseline="-25000" dirty="0">
                <a:latin typeface="Arial" charset="0"/>
              </a:rPr>
              <a:t>1</a:t>
            </a:r>
            <a:r>
              <a:rPr lang="en-US" sz="2600" dirty="0">
                <a:latin typeface="Arial" charset="0"/>
              </a:rPr>
              <a:t>, </a:t>
            </a:r>
            <a:r>
              <a:rPr lang="en-US" sz="2600" i="1" dirty="0">
                <a:latin typeface="Arial" charset="0"/>
              </a:rPr>
              <a:t>M, </a:t>
            </a:r>
            <a:r>
              <a:rPr lang="en-US" sz="2600" dirty="0">
                <a:latin typeface="Arial" charset="0"/>
              </a:rPr>
              <a:t>and </a:t>
            </a:r>
            <a:r>
              <a:rPr lang="en-US" sz="2600" i="1" dirty="0">
                <a:latin typeface="Arial" charset="0"/>
              </a:rPr>
              <a:t>Q</a:t>
            </a:r>
            <a:r>
              <a:rPr lang="en-US" sz="2600" baseline="-25000" dirty="0">
                <a:latin typeface="Arial" charset="0"/>
              </a:rPr>
              <a:t>3</a:t>
            </a:r>
            <a:r>
              <a:rPr lang="en-US" sz="2600" dirty="0">
                <a:latin typeface="Arial" charset="0"/>
              </a:rPr>
              <a:t>.  Enclose these vertical lines in a box.  </a:t>
            </a:r>
          </a:p>
        </p:txBody>
      </p:sp>
      <p:sp>
        <p:nvSpPr>
          <p:cNvPr id="7" name="Text Box 5"/>
          <p:cNvSpPr txBox="1">
            <a:spLocks noChangeArrowheads="1"/>
          </p:cNvSpPr>
          <p:nvPr/>
        </p:nvSpPr>
        <p:spPr bwMode="auto">
          <a:xfrm>
            <a:off x="412173" y="3522390"/>
            <a:ext cx="82296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600" dirty="0" smtClean="0">
                <a:latin typeface="Arial" charset="0"/>
              </a:rPr>
              <a:t>Step </a:t>
            </a:r>
            <a:r>
              <a:rPr lang="en-US" sz="2600" dirty="0">
                <a:latin typeface="Arial" charset="0"/>
              </a:rPr>
              <a:t>3: Label the lower and upper fence.</a:t>
            </a:r>
          </a:p>
        </p:txBody>
      </p:sp>
      <p:sp>
        <p:nvSpPr>
          <p:cNvPr id="8" name="Text Box 5"/>
          <p:cNvSpPr txBox="1">
            <a:spLocks noChangeArrowheads="1"/>
          </p:cNvSpPr>
          <p:nvPr/>
        </p:nvSpPr>
        <p:spPr bwMode="auto">
          <a:xfrm>
            <a:off x="412173" y="4011848"/>
            <a:ext cx="8229600"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600" dirty="0" smtClean="0">
                <a:latin typeface="Arial" charset="0"/>
              </a:rPr>
              <a:t>Step </a:t>
            </a:r>
            <a:r>
              <a:rPr lang="en-US" sz="2600" dirty="0">
                <a:latin typeface="Arial" charset="0"/>
              </a:rPr>
              <a:t>4: Draw a line from </a:t>
            </a:r>
            <a:r>
              <a:rPr lang="en-US" sz="2600" i="1" dirty="0">
                <a:latin typeface="Arial" charset="0"/>
              </a:rPr>
              <a:t>Q</a:t>
            </a:r>
            <a:r>
              <a:rPr lang="en-US" sz="2600" baseline="-25000" dirty="0">
                <a:latin typeface="Arial" charset="0"/>
              </a:rPr>
              <a:t>1</a:t>
            </a:r>
            <a:r>
              <a:rPr lang="en-US" sz="2600" dirty="0">
                <a:latin typeface="Arial" charset="0"/>
              </a:rPr>
              <a:t> to the smallest data value that is larger than the lower fence.  Draw a line from </a:t>
            </a:r>
            <a:r>
              <a:rPr lang="en-US" sz="2600" i="1" dirty="0">
                <a:latin typeface="Arial" charset="0"/>
              </a:rPr>
              <a:t>Q</a:t>
            </a:r>
            <a:r>
              <a:rPr lang="en-US" sz="2600" baseline="-25000" dirty="0">
                <a:latin typeface="Arial" charset="0"/>
              </a:rPr>
              <a:t>3</a:t>
            </a:r>
            <a:r>
              <a:rPr lang="en-US" sz="2600" dirty="0">
                <a:latin typeface="Arial" charset="0"/>
              </a:rPr>
              <a:t> to the largest data value that is smaller than the upper fence.</a:t>
            </a:r>
          </a:p>
          <a:p>
            <a:endParaRPr lang="en-US" sz="2600" dirty="0">
              <a:latin typeface="Arial" charset="0"/>
            </a:endParaRPr>
          </a:p>
        </p:txBody>
      </p:sp>
    </p:spTree>
    <p:extLst>
      <p:ext uri="{BB962C8B-B14F-4D97-AF65-F5344CB8AC3E}">
        <p14:creationId xmlns:p14="http://schemas.microsoft.com/office/powerpoint/2010/main" val="21278898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457200"/>
            <a:ext cx="7772400" cy="646331"/>
          </a:xfrm>
          <a:prstGeom prst="rect">
            <a:avLst/>
          </a:prstGeom>
          <a:noFill/>
        </p:spPr>
        <p:txBody>
          <a:bodyPr wrap="square" rtlCol="0">
            <a:spAutoFit/>
          </a:bodyPr>
          <a:lstStyle/>
          <a:p>
            <a:r>
              <a:rPr lang="en-US" sz="3600" dirty="0" smtClean="0">
                <a:solidFill>
                  <a:schemeClr val="bg1"/>
                </a:solidFill>
              </a:rPr>
              <a:t>Describing Distributions with Numbers</a:t>
            </a:r>
            <a:endParaRPr lang="en-US" sz="3600" dirty="0">
              <a:solidFill>
                <a:schemeClr val="bg1"/>
              </a:solidFill>
            </a:endParaRPr>
          </a:p>
        </p:txBody>
      </p:sp>
      <p:sp>
        <p:nvSpPr>
          <p:cNvPr id="3" name="TextBox 2"/>
          <p:cNvSpPr txBox="1"/>
          <p:nvPr/>
        </p:nvSpPr>
        <p:spPr>
          <a:xfrm>
            <a:off x="457200" y="1103531"/>
            <a:ext cx="7848600" cy="646331"/>
          </a:xfrm>
          <a:prstGeom prst="rect">
            <a:avLst/>
          </a:prstGeom>
          <a:noFill/>
        </p:spPr>
        <p:txBody>
          <a:bodyPr wrap="square" rtlCol="0">
            <a:spAutoFit/>
          </a:bodyPr>
          <a:lstStyle/>
          <a:p>
            <a:r>
              <a:rPr lang="en-US" dirty="0" smtClean="0"/>
              <a:t>Example:  Graph Hank Aaron’s homerun counts in a boxplot and describe the distribution.  Remember SOCS!!!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29209544"/>
              </p:ext>
            </p:extLst>
          </p:nvPr>
        </p:nvGraphicFramePr>
        <p:xfrm>
          <a:off x="457200" y="2052151"/>
          <a:ext cx="6096000" cy="1483360"/>
        </p:xfrm>
        <a:graphic>
          <a:graphicData uri="http://schemas.openxmlformats.org/drawingml/2006/table">
            <a:tbl>
              <a:tblPr firstRow="1" bandRow="1">
                <a:tableStyleId>{5C22544A-7EE6-4342-B048-85BDC9FD1C3A}</a:tableStyleId>
              </a:tblPr>
              <a:tblGrid>
                <a:gridCol w="762000"/>
                <a:gridCol w="762000"/>
                <a:gridCol w="762000"/>
                <a:gridCol w="762000"/>
                <a:gridCol w="762000"/>
                <a:gridCol w="762000"/>
                <a:gridCol w="762000"/>
                <a:gridCol w="762000"/>
              </a:tblGrid>
              <a:tr h="370840">
                <a:tc gridSpan="8">
                  <a:txBody>
                    <a:bodyPr/>
                    <a:lstStyle/>
                    <a:p>
                      <a:r>
                        <a:rPr lang="en-US" dirty="0" smtClean="0"/>
                        <a:t>Hank Aaron’s Homerun</a:t>
                      </a:r>
                      <a:r>
                        <a:rPr lang="en-US" baseline="0" dirty="0" smtClean="0"/>
                        <a:t> Counts</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13</a:t>
                      </a:r>
                      <a:endParaRPr lang="en-US" dirty="0"/>
                    </a:p>
                  </a:txBody>
                  <a:tcPr/>
                </a:tc>
                <a:tc>
                  <a:txBody>
                    <a:bodyPr/>
                    <a:lstStyle/>
                    <a:p>
                      <a:r>
                        <a:rPr lang="en-US" dirty="0" smtClean="0"/>
                        <a:t>27</a:t>
                      </a:r>
                      <a:endParaRPr lang="en-US" dirty="0"/>
                    </a:p>
                  </a:txBody>
                  <a:tcPr/>
                </a:tc>
                <a:tc>
                  <a:txBody>
                    <a:bodyPr/>
                    <a:lstStyle/>
                    <a:p>
                      <a:r>
                        <a:rPr lang="en-US" dirty="0" smtClean="0"/>
                        <a:t>26</a:t>
                      </a:r>
                      <a:endParaRPr lang="en-US" dirty="0"/>
                    </a:p>
                  </a:txBody>
                  <a:tcPr/>
                </a:tc>
                <a:tc>
                  <a:txBody>
                    <a:bodyPr/>
                    <a:lstStyle/>
                    <a:p>
                      <a:r>
                        <a:rPr lang="en-US" dirty="0" smtClean="0"/>
                        <a:t>44</a:t>
                      </a:r>
                      <a:endParaRPr lang="en-US" dirty="0"/>
                    </a:p>
                  </a:txBody>
                  <a:tcPr/>
                </a:tc>
                <a:tc>
                  <a:txBody>
                    <a:bodyPr/>
                    <a:lstStyle/>
                    <a:p>
                      <a:r>
                        <a:rPr lang="en-US" dirty="0" smtClean="0"/>
                        <a:t>30</a:t>
                      </a:r>
                      <a:endParaRPr lang="en-US" dirty="0"/>
                    </a:p>
                  </a:txBody>
                  <a:tcPr/>
                </a:tc>
                <a:tc>
                  <a:txBody>
                    <a:bodyPr/>
                    <a:lstStyle/>
                    <a:p>
                      <a:r>
                        <a:rPr lang="en-US" dirty="0" smtClean="0"/>
                        <a:t>39</a:t>
                      </a:r>
                      <a:endParaRPr lang="en-US" dirty="0"/>
                    </a:p>
                  </a:txBody>
                  <a:tcPr/>
                </a:tc>
                <a:tc>
                  <a:txBody>
                    <a:bodyPr/>
                    <a:lstStyle/>
                    <a:p>
                      <a:r>
                        <a:rPr lang="en-US" dirty="0" smtClean="0"/>
                        <a:t>40</a:t>
                      </a:r>
                      <a:endParaRPr lang="en-US" dirty="0"/>
                    </a:p>
                  </a:txBody>
                  <a:tcPr/>
                </a:tc>
                <a:tc>
                  <a:txBody>
                    <a:bodyPr/>
                    <a:lstStyle/>
                    <a:p>
                      <a:r>
                        <a:rPr lang="en-US" dirty="0" smtClean="0"/>
                        <a:t>34</a:t>
                      </a:r>
                      <a:endParaRPr lang="en-US" dirty="0"/>
                    </a:p>
                  </a:txBody>
                  <a:tcPr/>
                </a:tc>
              </a:tr>
              <a:tr h="370840">
                <a:tc>
                  <a:txBody>
                    <a:bodyPr/>
                    <a:lstStyle/>
                    <a:p>
                      <a:r>
                        <a:rPr lang="en-US" dirty="0" smtClean="0"/>
                        <a:t>45</a:t>
                      </a:r>
                      <a:endParaRPr lang="en-US" dirty="0"/>
                    </a:p>
                  </a:txBody>
                  <a:tcPr/>
                </a:tc>
                <a:tc>
                  <a:txBody>
                    <a:bodyPr/>
                    <a:lstStyle/>
                    <a:p>
                      <a:r>
                        <a:rPr lang="en-US" dirty="0" smtClean="0"/>
                        <a:t>44</a:t>
                      </a:r>
                      <a:endParaRPr lang="en-US" dirty="0"/>
                    </a:p>
                  </a:txBody>
                  <a:tcPr/>
                </a:tc>
                <a:tc>
                  <a:txBody>
                    <a:bodyPr/>
                    <a:lstStyle/>
                    <a:p>
                      <a:r>
                        <a:rPr lang="en-US" dirty="0" smtClean="0"/>
                        <a:t>24</a:t>
                      </a:r>
                      <a:endParaRPr lang="en-US" dirty="0"/>
                    </a:p>
                  </a:txBody>
                  <a:tcPr/>
                </a:tc>
                <a:tc>
                  <a:txBody>
                    <a:bodyPr/>
                    <a:lstStyle/>
                    <a:p>
                      <a:r>
                        <a:rPr lang="en-US" dirty="0" smtClean="0"/>
                        <a:t>32</a:t>
                      </a:r>
                      <a:endParaRPr lang="en-US" dirty="0"/>
                    </a:p>
                  </a:txBody>
                  <a:tcPr/>
                </a:tc>
                <a:tc>
                  <a:txBody>
                    <a:bodyPr/>
                    <a:lstStyle/>
                    <a:p>
                      <a:r>
                        <a:rPr lang="en-US" dirty="0" smtClean="0"/>
                        <a:t>44</a:t>
                      </a:r>
                      <a:endParaRPr lang="en-US" dirty="0"/>
                    </a:p>
                  </a:txBody>
                  <a:tcPr/>
                </a:tc>
                <a:tc>
                  <a:txBody>
                    <a:bodyPr/>
                    <a:lstStyle/>
                    <a:p>
                      <a:r>
                        <a:rPr lang="en-US" dirty="0" smtClean="0"/>
                        <a:t>39</a:t>
                      </a:r>
                      <a:endParaRPr lang="en-US" dirty="0"/>
                    </a:p>
                  </a:txBody>
                  <a:tcPr/>
                </a:tc>
                <a:tc>
                  <a:txBody>
                    <a:bodyPr/>
                    <a:lstStyle/>
                    <a:p>
                      <a:r>
                        <a:rPr lang="en-US" dirty="0" smtClean="0"/>
                        <a:t>29</a:t>
                      </a:r>
                      <a:endParaRPr lang="en-US" dirty="0"/>
                    </a:p>
                  </a:txBody>
                  <a:tcPr/>
                </a:tc>
                <a:tc>
                  <a:txBody>
                    <a:bodyPr/>
                    <a:lstStyle/>
                    <a:p>
                      <a:r>
                        <a:rPr lang="en-US" dirty="0" smtClean="0"/>
                        <a:t>44</a:t>
                      </a:r>
                      <a:endParaRPr lang="en-US" dirty="0"/>
                    </a:p>
                  </a:txBody>
                  <a:tcPr/>
                </a:tc>
              </a:tr>
              <a:tr h="370840">
                <a:tc>
                  <a:txBody>
                    <a:bodyPr/>
                    <a:lstStyle/>
                    <a:p>
                      <a:r>
                        <a:rPr lang="en-US" dirty="0" smtClean="0"/>
                        <a:t>38</a:t>
                      </a:r>
                      <a:endParaRPr lang="en-US" dirty="0"/>
                    </a:p>
                  </a:txBody>
                  <a:tcPr/>
                </a:tc>
                <a:tc>
                  <a:txBody>
                    <a:bodyPr/>
                    <a:lstStyle/>
                    <a:p>
                      <a:r>
                        <a:rPr lang="en-US" dirty="0" smtClean="0"/>
                        <a:t>47</a:t>
                      </a:r>
                      <a:endParaRPr lang="en-US" dirty="0"/>
                    </a:p>
                  </a:txBody>
                  <a:tcPr/>
                </a:tc>
                <a:tc>
                  <a:txBody>
                    <a:bodyPr/>
                    <a:lstStyle/>
                    <a:p>
                      <a:r>
                        <a:rPr lang="en-US" dirty="0" smtClean="0"/>
                        <a:t>34</a:t>
                      </a:r>
                      <a:endParaRPr lang="en-US" dirty="0"/>
                    </a:p>
                  </a:txBody>
                  <a:tcPr/>
                </a:tc>
                <a:tc>
                  <a:txBody>
                    <a:bodyPr/>
                    <a:lstStyle/>
                    <a:p>
                      <a:r>
                        <a:rPr lang="en-US" dirty="0" smtClean="0"/>
                        <a:t>40</a:t>
                      </a:r>
                      <a:endParaRPr lang="en-US" dirty="0"/>
                    </a:p>
                  </a:txBody>
                  <a:tcPr/>
                </a:tc>
                <a:tc>
                  <a:txBody>
                    <a:bodyPr/>
                    <a:lstStyle/>
                    <a:p>
                      <a:r>
                        <a:rPr lang="en-US" dirty="0" smtClean="0"/>
                        <a:t>20</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36630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457200"/>
            <a:ext cx="7772400" cy="646331"/>
          </a:xfrm>
          <a:prstGeom prst="rect">
            <a:avLst/>
          </a:prstGeom>
          <a:noFill/>
        </p:spPr>
        <p:txBody>
          <a:bodyPr wrap="square" rtlCol="0">
            <a:spAutoFit/>
          </a:bodyPr>
          <a:lstStyle/>
          <a:p>
            <a:r>
              <a:rPr lang="en-US" sz="3600" dirty="0" smtClean="0">
                <a:solidFill>
                  <a:schemeClr val="bg1"/>
                </a:solidFill>
              </a:rPr>
              <a:t>Describing Distributions with Numbers</a:t>
            </a:r>
            <a:endParaRPr lang="en-US" sz="3600" dirty="0">
              <a:solidFill>
                <a:schemeClr val="bg1"/>
              </a:solidFill>
            </a:endParaRPr>
          </a:p>
        </p:txBody>
      </p:sp>
      <p:sp>
        <p:nvSpPr>
          <p:cNvPr id="6" name="Text Box 3"/>
          <p:cNvSpPr txBox="1">
            <a:spLocks noChangeArrowheads="1"/>
          </p:cNvSpPr>
          <p:nvPr/>
        </p:nvSpPr>
        <p:spPr bwMode="auto">
          <a:xfrm>
            <a:off x="533400" y="1371600"/>
            <a:ext cx="8077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b="0" dirty="0">
                <a:solidFill>
                  <a:srgbClr val="000000"/>
                </a:solidFill>
                <a:latin typeface="Arial" charset="0"/>
              </a:rPr>
              <a:t>A </a:t>
            </a:r>
            <a:r>
              <a:rPr lang="en-US" sz="3200" dirty="0">
                <a:solidFill>
                  <a:srgbClr val="000000"/>
                </a:solidFill>
                <a:latin typeface="Arial" charset="0"/>
              </a:rPr>
              <a:t>parameter</a:t>
            </a:r>
            <a:r>
              <a:rPr lang="en-US" sz="3200" b="0" dirty="0">
                <a:solidFill>
                  <a:srgbClr val="000000"/>
                </a:solidFill>
                <a:latin typeface="Arial" charset="0"/>
              </a:rPr>
              <a:t> is a descriptive measure of a population.</a:t>
            </a:r>
          </a:p>
        </p:txBody>
      </p:sp>
      <p:sp>
        <p:nvSpPr>
          <p:cNvPr id="7" name="Text Box 4"/>
          <p:cNvSpPr txBox="1">
            <a:spLocks noChangeArrowheads="1"/>
          </p:cNvSpPr>
          <p:nvPr/>
        </p:nvSpPr>
        <p:spPr bwMode="auto">
          <a:xfrm>
            <a:off x="533400" y="2971800"/>
            <a:ext cx="79248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b="0">
                <a:solidFill>
                  <a:srgbClr val="000000"/>
                </a:solidFill>
                <a:latin typeface="Arial" charset="0"/>
              </a:rPr>
              <a:t>A </a:t>
            </a:r>
            <a:r>
              <a:rPr lang="en-US" sz="3200">
                <a:solidFill>
                  <a:srgbClr val="000000"/>
                </a:solidFill>
                <a:latin typeface="Arial" charset="0"/>
              </a:rPr>
              <a:t>statistic </a:t>
            </a:r>
            <a:r>
              <a:rPr lang="en-US" sz="3200" b="0">
                <a:solidFill>
                  <a:srgbClr val="000000"/>
                </a:solidFill>
                <a:latin typeface="Arial" charset="0"/>
              </a:rPr>
              <a:t>is a descriptive measure of a sample.</a:t>
            </a:r>
          </a:p>
        </p:txBody>
      </p:sp>
      <p:sp>
        <p:nvSpPr>
          <p:cNvPr id="8" name="Text Box 5"/>
          <p:cNvSpPr txBox="1">
            <a:spLocks noChangeArrowheads="1"/>
          </p:cNvSpPr>
          <p:nvPr/>
        </p:nvSpPr>
        <p:spPr bwMode="auto">
          <a:xfrm>
            <a:off x="533400" y="4267200"/>
            <a:ext cx="8153400"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b="0" dirty="0">
                <a:solidFill>
                  <a:srgbClr val="000000"/>
                </a:solidFill>
                <a:latin typeface="Arial" charset="0"/>
              </a:rPr>
              <a:t>A statistic is an </a:t>
            </a:r>
            <a:r>
              <a:rPr lang="en-US" sz="3200" dirty="0">
                <a:solidFill>
                  <a:srgbClr val="000000"/>
                </a:solidFill>
                <a:latin typeface="Arial" charset="0"/>
              </a:rPr>
              <a:t>unbiased estimator </a:t>
            </a:r>
            <a:r>
              <a:rPr lang="en-US" sz="3200" b="0" dirty="0">
                <a:solidFill>
                  <a:srgbClr val="000000"/>
                </a:solidFill>
                <a:latin typeface="Arial" charset="0"/>
              </a:rPr>
              <a:t>of a parameter if it does not consistently over- or underestimate the parameter.</a:t>
            </a:r>
          </a:p>
        </p:txBody>
      </p:sp>
    </p:spTree>
    <p:extLst>
      <p:ext uri="{BB962C8B-B14F-4D97-AF65-F5344CB8AC3E}">
        <p14:creationId xmlns:p14="http://schemas.microsoft.com/office/powerpoint/2010/main" val="7224627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457200"/>
            <a:ext cx="7772400" cy="646331"/>
          </a:xfrm>
          <a:prstGeom prst="rect">
            <a:avLst/>
          </a:prstGeom>
          <a:noFill/>
        </p:spPr>
        <p:txBody>
          <a:bodyPr wrap="square" rtlCol="0">
            <a:spAutoFit/>
          </a:bodyPr>
          <a:lstStyle/>
          <a:p>
            <a:r>
              <a:rPr lang="en-US" sz="3600" dirty="0" smtClean="0">
                <a:solidFill>
                  <a:schemeClr val="bg1"/>
                </a:solidFill>
              </a:rPr>
              <a:t>Describing Distributions with Numbers</a:t>
            </a:r>
            <a:endParaRPr lang="en-US" sz="3600" dirty="0">
              <a:solidFill>
                <a:schemeClr val="bg1"/>
              </a:solidFill>
            </a:endParaRPr>
          </a:p>
        </p:txBody>
      </p:sp>
      <p:sp>
        <p:nvSpPr>
          <p:cNvPr id="3" name="Text Box 2"/>
          <p:cNvSpPr txBox="1">
            <a:spLocks noChangeArrowheads="1"/>
          </p:cNvSpPr>
          <p:nvPr/>
        </p:nvSpPr>
        <p:spPr bwMode="auto">
          <a:xfrm>
            <a:off x="422564" y="1821656"/>
            <a:ext cx="8153400" cy="4789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4"/>
            <a:endParaRPr lang="en-US" sz="2800">
              <a:solidFill>
                <a:srgbClr val="000000"/>
              </a:solidFill>
              <a:latin typeface="Arial" charset="0"/>
            </a:endParaRPr>
          </a:p>
          <a:p>
            <a:r>
              <a:rPr lang="en-US" sz="2800">
                <a:solidFill>
                  <a:srgbClr val="000000"/>
                </a:solidFill>
                <a:latin typeface="Arial" charset="0"/>
              </a:rPr>
              <a:t>1.  If the median is near the center of the box and each of the horizontal lines are approximately equal length, then the distribution is roughly symmetric.</a:t>
            </a:r>
          </a:p>
          <a:p>
            <a:r>
              <a:rPr lang="en-US" sz="2800">
                <a:solidFill>
                  <a:srgbClr val="000000"/>
                </a:solidFill>
                <a:latin typeface="Arial" charset="0"/>
              </a:rPr>
              <a:t>2. If the median is left of the center of the box and/or the right line is substantially longer than the left line, the distribution is right skewed.</a:t>
            </a:r>
          </a:p>
          <a:p>
            <a:r>
              <a:rPr lang="en-US" sz="2800">
                <a:solidFill>
                  <a:srgbClr val="000000"/>
                </a:solidFill>
                <a:latin typeface="Arial" charset="0"/>
              </a:rPr>
              <a:t>3. If the median is right of the center of the box and/or the left line is substantially longer than the right line, the distribution is left skewed</a:t>
            </a:r>
          </a:p>
        </p:txBody>
      </p:sp>
      <p:sp>
        <p:nvSpPr>
          <p:cNvPr id="4" name="Text Box 3"/>
          <p:cNvSpPr txBox="1">
            <a:spLocks noChangeArrowheads="1"/>
          </p:cNvSpPr>
          <p:nvPr/>
        </p:nvSpPr>
        <p:spPr bwMode="auto">
          <a:xfrm>
            <a:off x="574964" y="1169194"/>
            <a:ext cx="7543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a:solidFill>
                  <a:srgbClr val="000000"/>
                </a:solidFill>
                <a:latin typeface="Arial" charset="0"/>
              </a:rPr>
              <a:t>Distribution Shape Based Upon Boxplot</a:t>
            </a:r>
          </a:p>
        </p:txBody>
      </p:sp>
    </p:spTree>
    <p:extLst>
      <p:ext uri="{BB962C8B-B14F-4D97-AF65-F5344CB8AC3E}">
        <p14:creationId xmlns:p14="http://schemas.microsoft.com/office/powerpoint/2010/main" val="8011044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457200"/>
            <a:ext cx="7772400" cy="646331"/>
          </a:xfrm>
          <a:prstGeom prst="rect">
            <a:avLst/>
          </a:prstGeom>
          <a:noFill/>
        </p:spPr>
        <p:txBody>
          <a:bodyPr wrap="square" rtlCol="0">
            <a:spAutoFit/>
          </a:bodyPr>
          <a:lstStyle/>
          <a:p>
            <a:r>
              <a:rPr lang="en-US" sz="3600" dirty="0" smtClean="0">
                <a:solidFill>
                  <a:schemeClr val="bg1"/>
                </a:solidFill>
              </a:rPr>
              <a:t>Describing Distributions with Numbers</a:t>
            </a:r>
            <a:endParaRPr lang="en-US" sz="3600" dirty="0">
              <a:solidFill>
                <a:schemeClr val="bg1"/>
              </a:solidFill>
            </a:endParaRPr>
          </a:p>
        </p:txBody>
      </p:sp>
      <p:sp>
        <p:nvSpPr>
          <p:cNvPr id="3" name="Text Box 4"/>
          <p:cNvSpPr txBox="1">
            <a:spLocks noChangeArrowheads="1"/>
          </p:cNvSpPr>
          <p:nvPr/>
        </p:nvSpPr>
        <p:spPr bwMode="auto">
          <a:xfrm>
            <a:off x="3124200" y="1526886"/>
            <a:ext cx="2895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dirty="0">
                <a:latin typeface="Arial" charset="0"/>
              </a:rPr>
              <a:t>Symmetric</a:t>
            </a:r>
          </a:p>
        </p:txBody>
      </p:sp>
      <p:pic>
        <p:nvPicPr>
          <p:cNvPr id="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760373"/>
            <a:ext cx="8634413" cy="277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36208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457200"/>
            <a:ext cx="7772400" cy="646331"/>
          </a:xfrm>
          <a:prstGeom prst="rect">
            <a:avLst/>
          </a:prstGeom>
          <a:noFill/>
        </p:spPr>
        <p:txBody>
          <a:bodyPr wrap="square" rtlCol="0">
            <a:spAutoFit/>
          </a:bodyPr>
          <a:lstStyle/>
          <a:p>
            <a:r>
              <a:rPr lang="en-US" sz="3600" dirty="0" smtClean="0">
                <a:solidFill>
                  <a:schemeClr val="bg1"/>
                </a:solidFill>
              </a:rPr>
              <a:t>Describing Distributions with Numbers</a:t>
            </a:r>
            <a:endParaRPr lang="en-US" sz="3600" dirty="0">
              <a:solidFill>
                <a:schemeClr val="bg1"/>
              </a:solidFill>
            </a:endParaRPr>
          </a:p>
        </p:txBody>
      </p:sp>
      <p:pic>
        <p:nvPicPr>
          <p:cNvPr id="3"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 y="2590800"/>
            <a:ext cx="8153400" cy="282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 Box 7"/>
          <p:cNvSpPr txBox="1">
            <a:spLocks noChangeArrowheads="1"/>
          </p:cNvSpPr>
          <p:nvPr/>
        </p:nvSpPr>
        <p:spPr bwMode="auto">
          <a:xfrm>
            <a:off x="3162300" y="1401763"/>
            <a:ext cx="2895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a:latin typeface="Arial" charset="0"/>
              </a:rPr>
              <a:t>Skewed Right</a:t>
            </a:r>
          </a:p>
        </p:txBody>
      </p:sp>
    </p:spTree>
    <p:extLst>
      <p:ext uri="{BB962C8B-B14F-4D97-AF65-F5344CB8AC3E}">
        <p14:creationId xmlns:p14="http://schemas.microsoft.com/office/powerpoint/2010/main" val="42517097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457200"/>
            <a:ext cx="7772400" cy="646331"/>
          </a:xfrm>
          <a:prstGeom prst="rect">
            <a:avLst/>
          </a:prstGeom>
          <a:noFill/>
        </p:spPr>
        <p:txBody>
          <a:bodyPr wrap="square" rtlCol="0">
            <a:spAutoFit/>
          </a:bodyPr>
          <a:lstStyle/>
          <a:p>
            <a:r>
              <a:rPr lang="en-US" sz="3600" dirty="0" smtClean="0">
                <a:solidFill>
                  <a:schemeClr val="bg1"/>
                </a:solidFill>
              </a:rPr>
              <a:t>Describing Distributions with Numbers</a:t>
            </a:r>
            <a:endParaRPr lang="en-US" sz="3600" dirty="0">
              <a:solidFill>
                <a:schemeClr val="bg1"/>
              </a:solidFill>
            </a:endParaRPr>
          </a:p>
        </p:txBody>
      </p:sp>
      <p:pic>
        <p:nvPicPr>
          <p:cNvPr id="3"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826327"/>
            <a:ext cx="7705725" cy="2609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 Box 7"/>
          <p:cNvSpPr txBox="1">
            <a:spLocks noChangeArrowheads="1"/>
          </p:cNvSpPr>
          <p:nvPr/>
        </p:nvSpPr>
        <p:spPr bwMode="auto">
          <a:xfrm>
            <a:off x="3124200" y="1484890"/>
            <a:ext cx="2895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dirty="0">
                <a:latin typeface="Arial" charset="0"/>
              </a:rPr>
              <a:t>Skewed Left</a:t>
            </a:r>
          </a:p>
        </p:txBody>
      </p:sp>
    </p:spTree>
    <p:extLst>
      <p:ext uri="{BB962C8B-B14F-4D97-AF65-F5344CB8AC3E}">
        <p14:creationId xmlns:p14="http://schemas.microsoft.com/office/powerpoint/2010/main" val="36431032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457200"/>
            <a:ext cx="7772400" cy="646331"/>
          </a:xfrm>
          <a:prstGeom prst="rect">
            <a:avLst/>
          </a:prstGeom>
          <a:noFill/>
        </p:spPr>
        <p:txBody>
          <a:bodyPr wrap="square" rtlCol="0">
            <a:spAutoFit/>
          </a:bodyPr>
          <a:lstStyle/>
          <a:p>
            <a:r>
              <a:rPr lang="en-US" sz="3600" dirty="0" smtClean="0">
                <a:solidFill>
                  <a:schemeClr val="bg1"/>
                </a:solidFill>
              </a:rPr>
              <a:t>Describing Distributions with Numbers</a:t>
            </a:r>
            <a:endParaRPr lang="en-US" sz="3600" dirty="0">
              <a:solidFill>
                <a:schemeClr val="bg1"/>
              </a:solidFill>
            </a:endParaRPr>
          </a:p>
        </p:txBody>
      </p:sp>
      <p:sp>
        <p:nvSpPr>
          <p:cNvPr id="3" name="TextBox 2"/>
          <p:cNvSpPr txBox="1"/>
          <p:nvPr/>
        </p:nvSpPr>
        <p:spPr>
          <a:xfrm>
            <a:off x="685800" y="1447800"/>
            <a:ext cx="7848600" cy="3970318"/>
          </a:xfrm>
          <a:prstGeom prst="rect">
            <a:avLst/>
          </a:prstGeom>
          <a:noFill/>
        </p:spPr>
        <p:txBody>
          <a:bodyPr wrap="square" rtlCol="0">
            <a:spAutoFit/>
          </a:bodyPr>
          <a:lstStyle/>
          <a:p>
            <a:r>
              <a:rPr lang="en-US" sz="2800" dirty="0" smtClean="0">
                <a:solidFill>
                  <a:schemeClr val="bg1"/>
                </a:solidFill>
              </a:rPr>
              <a:t>A modified boxplot is a graph of the five-number summary, with outliers plotted individually.</a:t>
            </a:r>
          </a:p>
          <a:p>
            <a:pPr marL="457200" indent="-457200">
              <a:buFont typeface="Arial" pitchFamily="34" charset="0"/>
              <a:buChar char="•"/>
            </a:pPr>
            <a:endParaRPr lang="en-US" sz="2800" dirty="0">
              <a:solidFill>
                <a:schemeClr val="bg1"/>
              </a:solidFill>
            </a:endParaRPr>
          </a:p>
          <a:p>
            <a:pPr marL="457200" indent="-457200">
              <a:buFont typeface="Arial" pitchFamily="34" charset="0"/>
              <a:buChar char="•"/>
            </a:pPr>
            <a:r>
              <a:rPr lang="en-US" sz="2800" dirty="0" smtClean="0">
                <a:solidFill>
                  <a:schemeClr val="bg1"/>
                </a:solidFill>
              </a:rPr>
              <a:t>A central box spans the quartiles.</a:t>
            </a:r>
          </a:p>
          <a:p>
            <a:pPr marL="457200" indent="-457200">
              <a:buFont typeface="Arial" pitchFamily="34" charset="0"/>
              <a:buChar char="•"/>
            </a:pPr>
            <a:r>
              <a:rPr lang="en-US" sz="2800" dirty="0" smtClean="0">
                <a:solidFill>
                  <a:schemeClr val="bg1"/>
                </a:solidFill>
              </a:rPr>
              <a:t>A line in the box marks the median.</a:t>
            </a:r>
          </a:p>
          <a:p>
            <a:pPr marL="457200" indent="-457200">
              <a:buFont typeface="Arial" pitchFamily="34" charset="0"/>
              <a:buChar char="•"/>
            </a:pPr>
            <a:r>
              <a:rPr lang="en-US" sz="2800" dirty="0" smtClean="0">
                <a:solidFill>
                  <a:schemeClr val="bg1"/>
                </a:solidFill>
              </a:rPr>
              <a:t>Observations more than 1.5 x IQR outside the central box are plotted individually.</a:t>
            </a:r>
          </a:p>
          <a:p>
            <a:pPr marL="457200" indent="-457200">
              <a:buFont typeface="Arial" pitchFamily="34" charset="0"/>
              <a:buChar char="•"/>
            </a:pPr>
            <a:r>
              <a:rPr lang="en-US" sz="2800" dirty="0" smtClean="0">
                <a:solidFill>
                  <a:schemeClr val="bg1"/>
                </a:solidFill>
              </a:rPr>
              <a:t>Lines extend from the box out to the smallest and largest observations that are not outliers.</a:t>
            </a:r>
            <a:endParaRPr lang="en-US" sz="2800" dirty="0">
              <a:solidFill>
                <a:schemeClr val="bg1"/>
              </a:solidFill>
            </a:endParaRPr>
          </a:p>
        </p:txBody>
      </p:sp>
    </p:spTree>
    <p:extLst>
      <p:ext uri="{BB962C8B-B14F-4D97-AF65-F5344CB8AC3E}">
        <p14:creationId xmlns:p14="http://schemas.microsoft.com/office/powerpoint/2010/main" val="40470636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457200"/>
            <a:ext cx="7772400" cy="646331"/>
          </a:xfrm>
          <a:prstGeom prst="rect">
            <a:avLst/>
          </a:prstGeom>
          <a:noFill/>
        </p:spPr>
        <p:txBody>
          <a:bodyPr wrap="square" rtlCol="0">
            <a:spAutoFit/>
          </a:bodyPr>
          <a:lstStyle/>
          <a:p>
            <a:r>
              <a:rPr lang="en-US" sz="3600" dirty="0" smtClean="0">
                <a:solidFill>
                  <a:schemeClr val="bg1"/>
                </a:solidFill>
              </a:rPr>
              <a:t>Describing Distributions with Numbers</a:t>
            </a:r>
            <a:endParaRPr lang="en-US" sz="3600" dirty="0">
              <a:solidFill>
                <a:schemeClr val="bg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3112197954"/>
              </p:ext>
            </p:extLst>
          </p:nvPr>
        </p:nvGraphicFramePr>
        <p:xfrm>
          <a:off x="457200" y="4621570"/>
          <a:ext cx="6096000" cy="1112520"/>
        </p:xfrm>
        <a:graphic>
          <a:graphicData uri="http://schemas.openxmlformats.org/drawingml/2006/table">
            <a:tbl>
              <a:tblPr firstRow="1" bandRow="1">
                <a:tableStyleId>{5C22544A-7EE6-4342-B048-85BDC9FD1C3A}</a:tableStyleId>
              </a:tblPr>
              <a:tblGrid>
                <a:gridCol w="762000"/>
                <a:gridCol w="762000"/>
                <a:gridCol w="762000"/>
                <a:gridCol w="762000"/>
                <a:gridCol w="762000"/>
                <a:gridCol w="762000"/>
                <a:gridCol w="762000"/>
                <a:gridCol w="762000"/>
              </a:tblGrid>
              <a:tr h="370840">
                <a:tc gridSpan="8">
                  <a:txBody>
                    <a:bodyPr/>
                    <a:lstStyle/>
                    <a:p>
                      <a:r>
                        <a:rPr lang="en-US" dirty="0" smtClean="0"/>
                        <a:t>Barry Bond’s Homerun Counts</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16</a:t>
                      </a:r>
                      <a:endParaRPr lang="en-US" dirty="0"/>
                    </a:p>
                  </a:txBody>
                  <a:tcPr/>
                </a:tc>
                <a:tc>
                  <a:txBody>
                    <a:bodyPr/>
                    <a:lstStyle/>
                    <a:p>
                      <a:r>
                        <a:rPr lang="en-US" dirty="0" smtClean="0"/>
                        <a:t>19</a:t>
                      </a:r>
                      <a:endParaRPr lang="en-US" dirty="0"/>
                    </a:p>
                  </a:txBody>
                  <a:tcPr/>
                </a:tc>
                <a:tc>
                  <a:txBody>
                    <a:bodyPr/>
                    <a:lstStyle/>
                    <a:p>
                      <a:r>
                        <a:rPr lang="en-US" dirty="0" smtClean="0"/>
                        <a:t>24</a:t>
                      </a:r>
                      <a:endParaRPr lang="en-US" dirty="0"/>
                    </a:p>
                  </a:txBody>
                  <a:tcPr/>
                </a:tc>
                <a:tc>
                  <a:txBody>
                    <a:bodyPr/>
                    <a:lstStyle/>
                    <a:p>
                      <a:r>
                        <a:rPr lang="en-US" dirty="0" smtClean="0"/>
                        <a:t>25</a:t>
                      </a:r>
                      <a:endParaRPr lang="en-US" dirty="0"/>
                    </a:p>
                  </a:txBody>
                  <a:tcPr/>
                </a:tc>
                <a:tc>
                  <a:txBody>
                    <a:bodyPr/>
                    <a:lstStyle/>
                    <a:p>
                      <a:r>
                        <a:rPr lang="en-US" dirty="0" smtClean="0"/>
                        <a:t>25</a:t>
                      </a:r>
                      <a:endParaRPr lang="en-US" dirty="0"/>
                    </a:p>
                  </a:txBody>
                  <a:tcPr/>
                </a:tc>
                <a:tc>
                  <a:txBody>
                    <a:bodyPr/>
                    <a:lstStyle/>
                    <a:p>
                      <a:r>
                        <a:rPr lang="en-US" dirty="0" smtClean="0"/>
                        <a:t>33</a:t>
                      </a:r>
                      <a:endParaRPr lang="en-US" dirty="0"/>
                    </a:p>
                  </a:txBody>
                  <a:tcPr/>
                </a:tc>
                <a:tc>
                  <a:txBody>
                    <a:bodyPr/>
                    <a:lstStyle/>
                    <a:p>
                      <a:r>
                        <a:rPr lang="en-US" dirty="0" smtClean="0"/>
                        <a:t>33</a:t>
                      </a:r>
                      <a:endParaRPr lang="en-US" dirty="0"/>
                    </a:p>
                  </a:txBody>
                  <a:tcPr/>
                </a:tc>
                <a:tc>
                  <a:txBody>
                    <a:bodyPr/>
                    <a:lstStyle/>
                    <a:p>
                      <a:r>
                        <a:rPr lang="en-US" dirty="0" smtClean="0"/>
                        <a:t>34</a:t>
                      </a:r>
                      <a:endParaRPr lang="en-US" dirty="0"/>
                    </a:p>
                  </a:txBody>
                  <a:tcPr/>
                </a:tc>
              </a:tr>
              <a:tr h="370840">
                <a:tc>
                  <a:txBody>
                    <a:bodyPr/>
                    <a:lstStyle/>
                    <a:p>
                      <a:r>
                        <a:rPr lang="en-US" dirty="0" smtClean="0"/>
                        <a:t>34</a:t>
                      </a:r>
                      <a:endParaRPr lang="en-US" dirty="0"/>
                    </a:p>
                  </a:txBody>
                  <a:tcPr/>
                </a:tc>
                <a:tc>
                  <a:txBody>
                    <a:bodyPr/>
                    <a:lstStyle/>
                    <a:p>
                      <a:r>
                        <a:rPr lang="en-US" dirty="0" smtClean="0"/>
                        <a:t>37</a:t>
                      </a:r>
                      <a:endParaRPr lang="en-US" dirty="0"/>
                    </a:p>
                  </a:txBody>
                  <a:tcPr/>
                </a:tc>
                <a:tc>
                  <a:txBody>
                    <a:bodyPr/>
                    <a:lstStyle/>
                    <a:p>
                      <a:r>
                        <a:rPr lang="en-US" dirty="0" smtClean="0"/>
                        <a:t>37</a:t>
                      </a:r>
                      <a:endParaRPr lang="en-US" dirty="0"/>
                    </a:p>
                  </a:txBody>
                  <a:tcPr/>
                </a:tc>
                <a:tc>
                  <a:txBody>
                    <a:bodyPr/>
                    <a:lstStyle/>
                    <a:p>
                      <a:r>
                        <a:rPr lang="en-US" dirty="0" smtClean="0"/>
                        <a:t>40</a:t>
                      </a:r>
                      <a:endParaRPr lang="en-US" dirty="0"/>
                    </a:p>
                  </a:txBody>
                  <a:tcPr/>
                </a:tc>
                <a:tc>
                  <a:txBody>
                    <a:bodyPr/>
                    <a:lstStyle/>
                    <a:p>
                      <a:r>
                        <a:rPr lang="en-US" dirty="0" smtClean="0"/>
                        <a:t>42</a:t>
                      </a:r>
                      <a:endParaRPr lang="en-US" dirty="0"/>
                    </a:p>
                  </a:txBody>
                  <a:tcPr/>
                </a:tc>
                <a:tc>
                  <a:txBody>
                    <a:bodyPr/>
                    <a:lstStyle/>
                    <a:p>
                      <a:r>
                        <a:rPr lang="en-US" dirty="0" smtClean="0"/>
                        <a:t>46</a:t>
                      </a:r>
                      <a:endParaRPr lang="en-US" dirty="0"/>
                    </a:p>
                  </a:txBody>
                  <a:tcPr/>
                </a:tc>
                <a:tc>
                  <a:txBody>
                    <a:bodyPr/>
                    <a:lstStyle/>
                    <a:p>
                      <a:r>
                        <a:rPr lang="en-US" dirty="0" smtClean="0"/>
                        <a:t>49</a:t>
                      </a:r>
                      <a:endParaRPr lang="en-US" dirty="0"/>
                    </a:p>
                  </a:txBody>
                  <a:tcPr/>
                </a:tc>
                <a:tc>
                  <a:txBody>
                    <a:bodyPr/>
                    <a:lstStyle/>
                    <a:p>
                      <a:r>
                        <a:rPr lang="en-US" dirty="0" smtClean="0"/>
                        <a:t>73</a:t>
                      </a:r>
                      <a:endParaRPr lang="en-US" dirty="0"/>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945604840"/>
              </p:ext>
            </p:extLst>
          </p:nvPr>
        </p:nvGraphicFramePr>
        <p:xfrm>
          <a:off x="457200" y="1524000"/>
          <a:ext cx="6096000" cy="1483360"/>
        </p:xfrm>
        <a:graphic>
          <a:graphicData uri="http://schemas.openxmlformats.org/drawingml/2006/table">
            <a:tbl>
              <a:tblPr firstRow="1" bandRow="1">
                <a:tableStyleId>{5C22544A-7EE6-4342-B048-85BDC9FD1C3A}</a:tableStyleId>
              </a:tblPr>
              <a:tblGrid>
                <a:gridCol w="762000"/>
                <a:gridCol w="762000"/>
                <a:gridCol w="762000"/>
                <a:gridCol w="762000"/>
                <a:gridCol w="762000"/>
                <a:gridCol w="762000"/>
                <a:gridCol w="762000"/>
                <a:gridCol w="762000"/>
              </a:tblGrid>
              <a:tr h="370840">
                <a:tc gridSpan="8">
                  <a:txBody>
                    <a:bodyPr/>
                    <a:lstStyle/>
                    <a:p>
                      <a:r>
                        <a:rPr lang="en-US" dirty="0" smtClean="0"/>
                        <a:t>Hank Aaron’s Homerun</a:t>
                      </a:r>
                      <a:r>
                        <a:rPr lang="en-US" baseline="0" dirty="0" smtClean="0"/>
                        <a:t> Counts</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13</a:t>
                      </a:r>
                      <a:endParaRPr lang="en-US" dirty="0"/>
                    </a:p>
                  </a:txBody>
                  <a:tcPr/>
                </a:tc>
                <a:tc>
                  <a:txBody>
                    <a:bodyPr/>
                    <a:lstStyle/>
                    <a:p>
                      <a:r>
                        <a:rPr lang="en-US" dirty="0" smtClean="0"/>
                        <a:t>27</a:t>
                      </a:r>
                      <a:endParaRPr lang="en-US" dirty="0"/>
                    </a:p>
                  </a:txBody>
                  <a:tcPr/>
                </a:tc>
                <a:tc>
                  <a:txBody>
                    <a:bodyPr/>
                    <a:lstStyle/>
                    <a:p>
                      <a:r>
                        <a:rPr lang="en-US" dirty="0" smtClean="0"/>
                        <a:t>26</a:t>
                      </a:r>
                      <a:endParaRPr lang="en-US" dirty="0"/>
                    </a:p>
                  </a:txBody>
                  <a:tcPr/>
                </a:tc>
                <a:tc>
                  <a:txBody>
                    <a:bodyPr/>
                    <a:lstStyle/>
                    <a:p>
                      <a:r>
                        <a:rPr lang="en-US" dirty="0" smtClean="0"/>
                        <a:t>44</a:t>
                      </a:r>
                      <a:endParaRPr lang="en-US" dirty="0"/>
                    </a:p>
                  </a:txBody>
                  <a:tcPr/>
                </a:tc>
                <a:tc>
                  <a:txBody>
                    <a:bodyPr/>
                    <a:lstStyle/>
                    <a:p>
                      <a:r>
                        <a:rPr lang="en-US" dirty="0" smtClean="0"/>
                        <a:t>30</a:t>
                      </a:r>
                      <a:endParaRPr lang="en-US" dirty="0"/>
                    </a:p>
                  </a:txBody>
                  <a:tcPr/>
                </a:tc>
                <a:tc>
                  <a:txBody>
                    <a:bodyPr/>
                    <a:lstStyle/>
                    <a:p>
                      <a:r>
                        <a:rPr lang="en-US" dirty="0" smtClean="0"/>
                        <a:t>39</a:t>
                      </a:r>
                      <a:endParaRPr lang="en-US" dirty="0"/>
                    </a:p>
                  </a:txBody>
                  <a:tcPr/>
                </a:tc>
                <a:tc>
                  <a:txBody>
                    <a:bodyPr/>
                    <a:lstStyle/>
                    <a:p>
                      <a:r>
                        <a:rPr lang="en-US" dirty="0" smtClean="0"/>
                        <a:t>40</a:t>
                      </a:r>
                      <a:endParaRPr lang="en-US" dirty="0"/>
                    </a:p>
                  </a:txBody>
                  <a:tcPr/>
                </a:tc>
                <a:tc>
                  <a:txBody>
                    <a:bodyPr/>
                    <a:lstStyle/>
                    <a:p>
                      <a:r>
                        <a:rPr lang="en-US" dirty="0" smtClean="0"/>
                        <a:t>34</a:t>
                      </a:r>
                      <a:endParaRPr lang="en-US" dirty="0"/>
                    </a:p>
                  </a:txBody>
                  <a:tcPr/>
                </a:tc>
              </a:tr>
              <a:tr h="370840">
                <a:tc>
                  <a:txBody>
                    <a:bodyPr/>
                    <a:lstStyle/>
                    <a:p>
                      <a:r>
                        <a:rPr lang="en-US" dirty="0" smtClean="0"/>
                        <a:t>45</a:t>
                      </a:r>
                      <a:endParaRPr lang="en-US" dirty="0"/>
                    </a:p>
                  </a:txBody>
                  <a:tcPr/>
                </a:tc>
                <a:tc>
                  <a:txBody>
                    <a:bodyPr/>
                    <a:lstStyle/>
                    <a:p>
                      <a:r>
                        <a:rPr lang="en-US" dirty="0" smtClean="0"/>
                        <a:t>44</a:t>
                      </a:r>
                      <a:endParaRPr lang="en-US" dirty="0"/>
                    </a:p>
                  </a:txBody>
                  <a:tcPr/>
                </a:tc>
                <a:tc>
                  <a:txBody>
                    <a:bodyPr/>
                    <a:lstStyle/>
                    <a:p>
                      <a:r>
                        <a:rPr lang="en-US" dirty="0" smtClean="0"/>
                        <a:t>24</a:t>
                      </a:r>
                      <a:endParaRPr lang="en-US" dirty="0"/>
                    </a:p>
                  </a:txBody>
                  <a:tcPr/>
                </a:tc>
                <a:tc>
                  <a:txBody>
                    <a:bodyPr/>
                    <a:lstStyle/>
                    <a:p>
                      <a:r>
                        <a:rPr lang="en-US" dirty="0" smtClean="0"/>
                        <a:t>32</a:t>
                      </a:r>
                      <a:endParaRPr lang="en-US" dirty="0"/>
                    </a:p>
                  </a:txBody>
                  <a:tcPr/>
                </a:tc>
                <a:tc>
                  <a:txBody>
                    <a:bodyPr/>
                    <a:lstStyle/>
                    <a:p>
                      <a:r>
                        <a:rPr lang="en-US" dirty="0" smtClean="0"/>
                        <a:t>44</a:t>
                      </a:r>
                      <a:endParaRPr lang="en-US" dirty="0"/>
                    </a:p>
                  </a:txBody>
                  <a:tcPr/>
                </a:tc>
                <a:tc>
                  <a:txBody>
                    <a:bodyPr/>
                    <a:lstStyle/>
                    <a:p>
                      <a:r>
                        <a:rPr lang="en-US" dirty="0" smtClean="0"/>
                        <a:t>39</a:t>
                      </a:r>
                      <a:endParaRPr lang="en-US" dirty="0"/>
                    </a:p>
                  </a:txBody>
                  <a:tcPr/>
                </a:tc>
                <a:tc>
                  <a:txBody>
                    <a:bodyPr/>
                    <a:lstStyle/>
                    <a:p>
                      <a:r>
                        <a:rPr lang="en-US" dirty="0" smtClean="0"/>
                        <a:t>29</a:t>
                      </a:r>
                      <a:endParaRPr lang="en-US" dirty="0"/>
                    </a:p>
                  </a:txBody>
                  <a:tcPr/>
                </a:tc>
                <a:tc>
                  <a:txBody>
                    <a:bodyPr/>
                    <a:lstStyle/>
                    <a:p>
                      <a:r>
                        <a:rPr lang="en-US" dirty="0" smtClean="0"/>
                        <a:t>44</a:t>
                      </a:r>
                      <a:endParaRPr lang="en-US" dirty="0"/>
                    </a:p>
                  </a:txBody>
                  <a:tcPr/>
                </a:tc>
              </a:tr>
              <a:tr h="370840">
                <a:tc>
                  <a:txBody>
                    <a:bodyPr/>
                    <a:lstStyle/>
                    <a:p>
                      <a:r>
                        <a:rPr lang="en-US" dirty="0" smtClean="0"/>
                        <a:t>38</a:t>
                      </a:r>
                      <a:endParaRPr lang="en-US" dirty="0"/>
                    </a:p>
                  </a:txBody>
                  <a:tcPr/>
                </a:tc>
                <a:tc>
                  <a:txBody>
                    <a:bodyPr/>
                    <a:lstStyle/>
                    <a:p>
                      <a:r>
                        <a:rPr lang="en-US" dirty="0" smtClean="0"/>
                        <a:t>47</a:t>
                      </a:r>
                      <a:endParaRPr lang="en-US" dirty="0"/>
                    </a:p>
                  </a:txBody>
                  <a:tcPr/>
                </a:tc>
                <a:tc>
                  <a:txBody>
                    <a:bodyPr/>
                    <a:lstStyle/>
                    <a:p>
                      <a:r>
                        <a:rPr lang="en-US" dirty="0" smtClean="0"/>
                        <a:t>34</a:t>
                      </a:r>
                      <a:endParaRPr lang="en-US" dirty="0"/>
                    </a:p>
                  </a:txBody>
                  <a:tcPr/>
                </a:tc>
                <a:tc>
                  <a:txBody>
                    <a:bodyPr/>
                    <a:lstStyle/>
                    <a:p>
                      <a:r>
                        <a:rPr lang="en-US" dirty="0" smtClean="0"/>
                        <a:t>40</a:t>
                      </a:r>
                      <a:endParaRPr lang="en-US" dirty="0"/>
                    </a:p>
                  </a:txBody>
                  <a:tcPr/>
                </a:tc>
                <a:tc>
                  <a:txBody>
                    <a:bodyPr/>
                    <a:lstStyle/>
                    <a:p>
                      <a:r>
                        <a:rPr lang="en-US" dirty="0" smtClean="0"/>
                        <a:t>20</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11" name="TextBox 10"/>
          <p:cNvSpPr txBox="1"/>
          <p:nvPr/>
        </p:nvSpPr>
        <p:spPr>
          <a:xfrm>
            <a:off x="457200" y="3352800"/>
            <a:ext cx="7467600" cy="923330"/>
          </a:xfrm>
          <a:prstGeom prst="rect">
            <a:avLst/>
          </a:prstGeom>
          <a:noFill/>
        </p:spPr>
        <p:txBody>
          <a:bodyPr wrap="square" rtlCol="0">
            <a:spAutoFit/>
          </a:bodyPr>
          <a:lstStyle/>
          <a:p>
            <a:r>
              <a:rPr lang="en-US" dirty="0" smtClean="0"/>
              <a:t>Enter the data below into L2 and create another boxplot on the same graph as before.  Compare and contrast the two graphs describing the center, spread, shape, and outliers.</a:t>
            </a:r>
            <a:endParaRPr lang="en-US" dirty="0"/>
          </a:p>
        </p:txBody>
      </p:sp>
    </p:spTree>
    <p:extLst>
      <p:ext uri="{BB962C8B-B14F-4D97-AF65-F5344CB8AC3E}">
        <p14:creationId xmlns:p14="http://schemas.microsoft.com/office/powerpoint/2010/main" val="12960723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304800" y="1597025"/>
            <a:ext cx="8534400" cy="343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dirty="0">
                <a:solidFill>
                  <a:srgbClr val="000000"/>
                </a:solidFill>
                <a:latin typeface="Arial" charset="0"/>
              </a:rPr>
              <a:t>The </a:t>
            </a:r>
            <a:r>
              <a:rPr lang="en-US" sz="3200" b="1" dirty="0">
                <a:solidFill>
                  <a:srgbClr val="000000"/>
                </a:solidFill>
                <a:latin typeface="Arial" charset="0"/>
              </a:rPr>
              <a:t>range, </a:t>
            </a:r>
            <a:r>
              <a:rPr lang="en-US" sz="3200" b="1" i="1" dirty="0">
                <a:solidFill>
                  <a:srgbClr val="000000"/>
                </a:solidFill>
                <a:latin typeface="Arial" charset="0"/>
              </a:rPr>
              <a:t>R,</a:t>
            </a:r>
            <a:r>
              <a:rPr lang="en-US" sz="3200" dirty="0">
                <a:solidFill>
                  <a:srgbClr val="000000"/>
                </a:solidFill>
                <a:latin typeface="Arial" charset="0"/>
              </a:rPr>
              <a:t> of a variable is the difference between the largest data value and the smallest data values.  That is</a:t>
            </a:r>
          </a:p>
          <a:p>
            <a:pPr>
              <a:spcBef>
                <a:spcPct val="50000"/>
              </a:spcBef>
            </a:pPr>
            <a:endParaRPr lang="en-US" sz="2800" dirty="0">
              <a:solidFill>
                <a:srgbClr val="000000"/>
              </a:solidFill>
              <a:latin typeface="Arial" charset="0"/>
            </a:endParaRPr>
          </a:p>
          <a:p>
            <a:pPr>
              <a:spcBef>
                <a:spcPct val="50000"/>
              </a:spcBef>
            </a:pPr>
            <a:endParaRPr lang="en-US" sz="2800" dirty="0">
              <a:solidFill>
                <a:srgbClr val="000000"/>
              </a:solidFill>
              <a:latin typeface="Arial" charset="0"/>
            </a:endParaRPr>
          </a:p>
          <a:p>
            <a:pPr>
              <a:spcBef>
                <a:spcPct val="50000"/>
              </a:spcBef>
            </a:pPr>
            <a:r>
              <a:rPr lang="en-US" sz="2600" dirty="0">
                <a:solidFill>
                  <a:srgbClr val="000000"/>
                </a:solidFill>
                <a:latin typeface="Arial" charset="0"/>
              </a:rPr>
              <a:t>Range = </a:t>
            </a:r>
            <a:r>
              <a:rPr lang="en-US" sz="2600" i="1" dirty="0">
                <a:solidFill>
                  <a:srgbClr val="000000"/>
                </a:solidFill>
                <a:latin typeface="Arial" charset="0"/>
              </a:rPr>
              <a:t>R</a:t>
            </a:r>
            <a:r>
              <a:rPr lang="en-US" sz="2600" dirty="0">
                <a:solidFill>
                  <a:srgbClr val="000000"/>
                </a:solidFill>
                <a:latin typeface="Arial" charset="0"/>
              </a:rPr>
              <a:t> = Largest Data Value – Smallest Data Value</a:t>
            </a:r>
          </a:p>
        </p:txBody>
      </p:sp>
    </p:spTree>
    <p:extLst>
      <p:ext uri="{BB962C8B-B14F-4D97-AF65-F5344CB8AC3E}">
        <p14:creationId xmlns:p14="http://schemas.microsoft.com/office/powerpoint/2010/main" val="19079622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28"/>
          <p:cNvSpPr txBox="1">
            <a:spLocks noChangeArrowheads="1"/>
          </p:cNvSpPr>
          <p:nvPr/>
        </p:nvSpPr>
        <p:spPr bwMode="auto">
          <a:xfrm>
            <a:off x="381000" y="1489075"/>
            <a:ext cx="7543800" cy="399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dirty="0">
                <a:solidFill>
                  <a:schemeClr val="bg1"/>
                </a:solidFill>
                <a:latin typeface="Arial" charset="0"/>
              </a:rPr>
              <a:t>The </a:t>
            </a:r>
            <a:r>
              <a:rPr lang="en-US" sz="2800" b="1" dirty="0">
                <a:solidFill>
                  <a:schemeClr val="bg1"/>
                </a:solidFill>
                <a:latin typeface="Arial" charset="0"/>
              </a:rPr>
              <a:t>population variance</a:t>
            </a:r>
            <a:r>
              <a:rPr lang="en-US" sz="2800" dirty="0">
                <a:solidFill>
                  <a:schemeClr val="bg1"/>
                </a:solidFill>
                <a:latin typeface="Arial" charset="0"/>
              </a:rPr>
              <a:t> of a variable is the sum of squared deviations about the population mean divided by the number of observations in the population, N.</a:t>
            </a:r>
          </a:p>
          <a:p>
            <a:pPr>
              <a:spcBef>
                <a:spcPct val="50000"/>
              </a:spcBef>
            </a:pPr>
            <a:endParaRPr lang="en-US" sz="2800" dirty="0">
              <a:solidFill>
                <a:schemeClr val="bg1"/>
              </a:solidFill>
              <a:latin typeface="Arial" charset="0"/>
            </a:endParaRPr>
          </a:p>
          <a:p>
            <a:pPr>
              <a:spcBef>
                <a:spcPct val="50000"/>
              </a:spcBef>
            </a:pPr>
            <a:r>
              <a:rPr lang="en-US" sz="2800" dirty="0">
                <a:solidFill>
                  <a:schemeClr val="bg1"/>
                </a:solidFill>
                <a:latin typeface="Arial" charset="0"/>
              </a:rPr>
              <a:t>That is it is the arithmetic mean of the sum of the squared deviations about the population mean.</a:t>
            </a:r>
            <a:r>
              <a:rPr lang="en-US" sz="3200" b="1" dirty="0">
                <a:solidFill>
                  <a:schemeClr val="bg1"/>
                </a:solidFill>
                <a:latin typeface="Arial" charset="0"/>
              </a:rPr>
              <a:t> </a:t>
            </a:r>
          </a:p>
        </p:txBody>
      </p:sp>
    </p:spTree>
    <p:extLst>
      <p:ext uri="{BB962C8B-B14F-4D97-AF65-F5344CB8AC3E}">
        <p14:creationId xmlns:p14="http://schemas.microsoft.com/office/powerpoint/2010/main" val="4648759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8"/>
          <p:cNvSpPr txBox="1">
            <a:spLocks noChangeArrowheads="1"/>
          </p:cNvSpPr>
          <p:nvPr/>
        </p:nvSpPr>
        <p:spPr bwMode="auto">
          <a:xfrm>
            <a:off x="457200" y="1263650"/>
            <a:ext cx="8153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dirty="0">
                <a:solidFill>
                  <a:schemeClr val="bg1"/>
                </a:solidFill>
                <a:latin typeface="Arial" charset="0"/>
              </a:rPr>
              <a:t>The </a:t>
            </a:r>
            <a:r>
              <a:rPr lang="en-US" sz="2800" b="1" dirty="0">
                <a:solidFill>
                  <a:schemeClr val="bg1"/>
                </a:solidFill>
                <a:latin typeface="Arial" charset="0"/>
              </a:rPr>
              <a:t>population variance</a:t>
            </a:r>
            <a:r>
              <a:rPr lang="en-US" sz="2800" dirty="0">
                <a:solidFill>
                  <a:schemeClr val="bg1"/>
                </a:solidFill>
                <a:latin typeface="Arial" charset="0"/>
              </a:rPr>
              <a:t> is symbolically represented by lower case Greek sigma squared.</a:t>
            </a:r>
          </a:p>
        </p:txBody>
      </p:sp>
      <p:pic>
        <p:nvPicPr>
          <p:cNvPr id="3" name="Picture 13" descr="Image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438400"/>
            <a:ext cx="7753350" cy="1104900"/>
          </a:xfrm>
          <a:prstGeom prst="rect">
            <a:avLst/>
          </a:prstGeom>
          <a:noFill/>
          <a:extLst>
            <a:ext uri="{909E8E84-426E-40DD-AFC4-6F175D3DCCD1}">
              <a14:hiddenFill xmlns:a14="http://schemas.microsoft.com/office/drawing/2010/main">
                <a:solidFill>
                  <a:srgbClr val="FFFFFF"/>
                </a:solidFill>
              </a14:hiddenFill>
            </a:ext>
          </a:extLst>
        </p:spPr>
      </p:pic>
      <p:sp>
        <p:nvSpPr>
          <p:cNvPr id="4" name="Text Box 9"/>
          <p:cNvSpPr txBox="1">
            <a:spLocks noChangeArrowheads="1"/>
          </p:cNvSpPr>
          <p:nvPr/>
        </p:nvSpPr>
        <p:spPr bwMode="auto">
          <a:xfrm>
            <a:off x="685800" y="4679950"/>
            <a:ext cx="78486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dirty="0">
                <a:solidFill>
                  <a:schemeClr val="bg1"/>
                </a:solidFill>
                <a:latin typeface="Arial" charset="0"/>
              </a:rPr>
              <a:t>Note: </a:t>
            </a:r>
            <a:r>
              <a:rPr lang="en-US" sz="2400" dirty="0">
                <a:solidFill>
                  <a:schemeClr val="bg1"/>
                </a:solidFill>
                <a:latin typeface="Arial" charset="0"/>
              </a:rPr>
              <a:t> When using the above formula, do not round until the last computation. Use as many decimals as allowed by your calculator in order to avoid round off errors.</a:t>
            </a:r>
            <a:endParaRPr lang="en-US" sz="2400" b="1" dirty="0">
              <a:solidFill>
                <a:schemeClr val="bg1"/>
              </a:solidFill>
              <a:latin typeface="Arial" charset="0"/>
            </a:endParaRPr>
          </a:p>
        </p:txBody>
      </p:sp>
    </p:spTree>
    <p:extLst>
      <p:ext uri="{BB962C8B-B14F-4D97-AF65-F5344CB8AC3E}">
        <p14:creationId xmlns:p14="http://schemas.microsoft.com/office/powerpoint/2010/main" val="3900745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381000" y="914400"/>
            <a:ext cx="7543800" cy="244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dirty="0">
                <a:solidFill>
                  <a:schemeClr val="bg1"/>
                </a:solidFill>
                <a:latin typeface="Arial" charset="0"/>
              </a:rPr>
              <a:t>The </a:t>
            </a:r>
            <a:r>
              <a:rPr lang="en-US" sz="2800" b="1" dirty="0">
                <a:solidFill>
                  <a:schemeClr val="bg1"/>
                </a:solidFill>
                <a:latin typeface="Arial" charset="0"/>
              </a:rPr>
              <a:t>sample variance</a:t>
            </a:r>
            <a:r>
              <a:rPr lang="en-US" sz="2800" dirty="0">
                <a:solidFill>
                  <a:schemeClr val="bg1"/>
                </a:solidFill>
                <a:latin typeface="Arial" charset="0"/>
              </a:rPr>
              <a:t> is computed by determining the sum of squared deviations about the sample mean and then dividing this result by n – 1.</a:t>
            </a:r>
          </a:p>
          <a:p>
            <a:pPr>
              <a:spcBef>
                <a:spcPct val="50000"/>
              </a:spcBef>
            </a:pPr>
            <a:endParaRPr lang="en-US" sz="2800" dirty="0">
              <a:solidFill>
                <a:schemeClr val="bg1"/>
              </a:solidFill>
              <a:latin typeface="Arial" charset="0"/>
            </a:endParaRPr>
          </a:p>
        </p:txBody>
      </p:sp>
      <p:pic>
        <p:nvPicPr>
          <p:cNvPr id="3" name="Picture 9" descr="Image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755900"/>
            <a:ext cx="7543800" cy="1200150"/>
          </a:xfrm>
          <a:prstGeom prst="rect">
            <a:avLst/>
          </a:prstGeom>
          <a:noFill/>
          <a:extLst>
            <a:ext uri="{909E8E84-426E-40DD-AFC4-6F175D3DCCD1}">
              <a14:hiddenFill xmlns:a14="http://schemas.microsoft.com/office/drawing/2010/main">
                <a:solidFill>
                  <a:srgbClr val="FFFFFF"/>
                </a:solidFill>
              </a14:hiddenFill>
            </a:ext>
          </a:extLst>
        </p:spPr>
      </p:pic>
      <p:sp>
        <p:nvSpPr>
          <p:cNvPr id="4" name="Text Box 8"/>
          <p:cNvSpPr txBox="1">
            <a:spLocks noChangeArrowheads="1"/>
          </p:cNvSpPr>
          <p:nvPr/>
        </p:nvSpPr>
        <p:spPr bwMode="auto">
          <a:xfrm>
            <a:off x="581891" y="4495800"/>
            <a:ext cx="80010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dirty="0">
                <a:solidFill>
                  <a:schemeClr val="bg1"/>
                </a:solidFill>
                <a:latin typeface="Arial" charset="0"/>
              </a:rPr>
              <a:t>Note: </a:t>
            </a:r>
            <a:r>
              <a:rPr lang="en-US" sz="2400" dirty="0">
                <a:solidFill>
                  <a:schemeClr val="bg1"/>
                </a:solidFill>
                <a:latin typeface="Arial" charset="0"/>
              </a:rPr>
              <a:t> Whenever a statistic consistently overestimates or underestimates a parameter, it is called </a:t>
            </a:r>
            <a:r>
              <a:rPr lang="en-US" sz="2400" b="1" dirty="0">
                <a:solidFill>
                  <a:schemeClr val="bg1"/>
                </a:solidFill>
                <a:latin typeface="Arial" charset="0"/>
              </a:rPr>
              <a:t>biased</a:t>
            </a:r>
            <a:r>
              <a:rPr lang="en-US" sz="2400" dirty="0">
                <a:solidFill>
                  <a:schemeClr val="bg1"/>
                </a:solidFill>
                <a:latin typeface="Arial" charset="0"/>
              </a:rPr>
              <a:t>. To obtain an </a:t>
            </a:r>
            <a:r>
              <a:rPr lang="en-US" sz="2400" b="1" dirty="0">
                <a:solidFill>
                  <a:schemeClr val="bg1"/>
                </a:solidFill>
                <a:latin typeface="Arial" charset="0"/>
              </a:rPr>
              <a:t>unbiased</a:t>
            </a:r>
            <a:r>
              <a:rPr lang="en-US" sz="2400" dirty="0">
                <a:solidFill>
                  <a:schemeClr val="bg1"/>
                </a:solidFill>
                <a:latin typeface="Arial" charset="0"/>
              </a:rPr>
              <a:t> estimate of the population variance, we divide the sum of the squared deviations about the mean by n - 1.</a:t>
            </a:r>
          </a:p>
        </p:txBody>
      </p:sp>
    </p:spTree>
    <p:extLst>
      <p:ext uri="{BB962C8B-B14F-4D97-AF65-F5344CB8AC3E}">
        <p14:creationId xmlns:p14="http://schemas.microsoft.com/office/powerpoint/2010/main" val="2472380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457200"/>
            <a:ext cx="7772400" cy="646331"/>
          </a:xfrm>
          <a:prstGeom prst="rect">
            <a:avLst/>
          </a:prstGeom>
          <a:noFill/>
        </p:spPr>
        <p:txBody>
          <a:bodyPr wrap="square" rtlCol="0">
            <a:spAutoFit/>
          </a:bodyPr>
          <a:lstStyle/>
          <a:p>
            <a:r>
              <a:rPr lang="en-US" sz="3600" dirty="0" smtClean="0">
                <a:solidFill>
                  <a:schemeClr val="bg1"/>
                </a:solidFill>
              </a:rPr>
              <a:t>Describing Distributions with Numbers</a:t>
            </a:r>
            <a:endParaRPr lang="en-US" sz="3600" dirty="0">
              <a:solidFill>
                <a:schemeClr val="bg1"/>
              </a:solidFill>
            </a:endParaRPr>
          </a:p>
        </p:txBody>
      </p:sp>
      <p:sp>
        <p:nvSpPr>
          <p:cNvPr id="5" name="Text Box 7"/>
          <p:cNvSpPr txBox="1">
            <a:spLocks noChangeArrowheads="1"/>
          </p:cNvSpPr>
          <p:nvPr/>
        </p:nvSpPr>
        <p:spPr bwMode="auto">
          <a:xfrm>
            <a:off x="457200" y="1828800"/>
            <a:ext cx="8077200"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4000" b="0" dirty="0" smtClean="0">
                <a:solidFill>
                  <a:schemeClr val="bg1"/>
                </a:solidFill>
                <a:latin typeface="Arial" charset="0"/>
              </a:rPr>
              <a:t>Measures of </a:t>
            </a:r>
            <a:r>
              <a:rPr lang="en-US" sz="4000" dirty="0" smtClean="0">
                <a:solidFill>
                  <a:schemeClr val="bg1"/>
                </a:solidFill>
                <a:latin typeface="Arial" charset="0"/>
              </a:rPr>
              <a:t>Central Tendency</a:t>
            </a:r>
          </a:p>
          <a:p>
            <a:pPr>
              <a:spcBef>
                <a:spcPct val="50000"/>
              </a:spcBef>
            </a:pPr>
            <a:r>
              <a:rPr lang="en-US" sz="4000" b="0" dirty="0" smtClean="0">
                <a:solidFill>
                  <a:schemeClr val="bg1"/>
                </a:solidFill>
                <a:latin typeface="Arial" charset="0"/>
              </a:rPr>
              <a:t>The </a:t>
            </a:r>
            <a:r>
              <a:rPr lang="en-US" sz="4000" dirty="0">
                <a:solidFill>
                  <a:schemeClr val="bg1"/>
                </a:solidFill>
                <a:latin typeface="Arial" charset="0"/>
              </a:rPr>
              <a:t>arithmetic mean</a:t>
            </a:r>
            <a:r>
              <a:rPr lang="en-US" sz="4000" b="0" dirty="0">
                <a:solidFill>
                  <a:schemeClr val="bg1"/>
                </a:solidFill>
                <a:latin typeface="Arial" charset="0"/>
              </a:rPr>
              <a:t> of a variable is computed by determining the sum of all the values of the variable in the data set divided by the number of observations.</a:t>
            </a:r>
          </a:p>
        </p:txBody>
      </p:sp>
    </p:spTree>
    <p:extLst>
      <p:ext uri="{BB962C8B-B14F-4D97-AF65-F5344CB8AC3E}">
        <p14:creationId xmlns:p14="http://schemas.microsoft.com/office/powerpoint/2010/main" val="15093570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2"/>
          <p:cNvSpPr txBox="1">
            <a:spLocks noChangeArrowheads="1"/>
          </p:cNvSpPr>
          <p:nvPr/>
        </p:nvSpPr>
        <p:spPr bwMode="auto">
          <a:xfrm>
            <a:off x="228600" y="1249362"/>
            <a:ext cx="8458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dirty="0">
                <a:solidFill>
                  <a:schemeClr val="bg1"/>
                </a:solidFill>
                <a:latin typeface="Arial" charset="0"/>
              </a:rPr>
              <a:t>The </a:t>
            </a:r>
            <a:r>
              <a:rPr lang="en-US" sz="2800" b="1" dirty="0">
                <a:solidFill>
                  <a:schemeClr val="bg1"/>
                </a:solidFill>
                <a:latin typeface="Arial" charset="0"/>
              </a:rPr>
              <a:t>population standard deviation</a:t>
            </a:r>
            <a:r>
              <a:rPr lang="en-US" sz="2800" dirty="0">
                <a:solidFill>
                  <a:schemeClr val="bg1"/>
                </a:solidFill>
                <a:latin typeface="Arial" charset="0"/>
              </a:rPr>
              <a:t> is denoted</a:t>
            </a:r>
            <a:r>
              <a:rPr lang="en-US" sz="3200" dirty="0">
                <a:solidFill>
                  <a:schemeClr val="bg1"/>
                </a:solidFill>
                <a:latin typeface="Arial" charset="0"/>
              </a:rPr>
              <a:t> </a:t>
            </a:r>
            <a:r>
              <a:rPr lang="en-US" sz="2800" dirty="0">
                <a:solidFill>
                  <a:schemeClr val="bg1"/>
                </a:solidFill>
                <a:latin typeface="Arial" charset="0"/>
              </a:rPr>
              <a:t>by</a:t>
            </a:r>
          </a:p>
        </p:txBody>
      </p:sp>
      <p:pic>
        <p:nvPicPr>
          <p:cNvPr id="3" name="Picture 15" descr="Image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8856" y="2036617"/>
            <a:ext cx="523875" cy="409575"/>
          </a:xfrm>
          <a:prstGeom prst="rect">
            <a:avLst/>
          </a:prstGeom>
          <a:noFill/>
          <a:extLst>
            <a:ext uri="{909E8E84-426E-40DD-AFC4-6F175D3DCCD1}">
              <a14:hiddenFill xmlns:a14="http://schemas.microsoft.com/office/drawing/2010/main">
                <a:solidFill>
                  <a:srgbClr val="FFFFFF"/>
                </a:solidFill>
              </a14:hiddenFill>
            </a:ext>
          </a:extLst>
        </p:spPr>
      </p:pic>
      <p:sp>
        <p:nvSpPr>
          <p:cNvPr id="4" name="Text Box 13"/>
          <p:cNvSpPr txBox="1">
            <a:spLocks noChangeArrowheads="1"/>
          </p:cNvSpPr>
          <p:nvPr/>
        </p:nvSpPr>
        <p:spPr bwMode="auto">
          <a:xfrm>
            <a:off x="381000" y="2635250"/>
            <a:ext cx="79248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dirty="0">
                <a:solidFill>
                  <a:schemeClr val="bg1"/>
                </a:solidFill>
                <a:latin typeface="Arial" charset="0"/>
              </a:rPr>
              <a:t>It is obtained by taking the square root of the population variance, so that </a:t>
            </a:r>
            <a:endParaRPr lang="en-US" sz="3200" dirty="0">
              <a:solidFill>
                <a:schemeClr val="bg1"/>
              </a:solidFill>
              <a:latin typeface="Arial" charset="0"/>
            </a:endParaRPr>
          </a:p>
        </p:txBody>
      </p:sp>
      <p:pic>
        <p:nvPicPr>
          <p:cNvPr id="5" name="Picture 16" descr="Image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9768" y="3810000"/>
            <a:ext cx="1685925" cy="790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10870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3" name="Table 2"/>
              <p:cNvGraphicFramePr>
                <a:graphicFrameLocks noGrp="1"/>
              </p:cNvGraphicFramePr>
              <p:nvPr>
                <p:extLst>
                  <p:ext uri="{D42A27DB-BD31-4B8C-83A1-F6EECF244321}">
                    <p14:modId xmlns:p14="http://schemas.microsoft.com/office/powerpoint/2010/main" val="3804497264"/>
                  </p:ext>
                </p:extLst>
              </p:nvPr>
            </p:nvGraphicFramePr>
            <p:xfrm>
              <a:off x="381000" y="533400"/>
              <a:ext cx="8610600" cy="2888872"/>
            </p:xfrm>
            <a:graphic>
              <a:graphicData uri="http://schemas.openxmlformats.org/drawingml/2006/table">
                <a:tbl>
                  <a:tblPr firstRow="1" bandRow="1">
                    <a:tableStyleId>{5940675A-B579-460E-94D1-54222C63F5DA}</a:tableStyleId>
                  </a:tblPr>
                  <a:tblGrid>
                    <a:gridCol w="1981200"/>
                    <a:gridCol w="1752600"/>
                    <a:gridCol w="1981200"/>
                    <a:gridCol w="2895600"/>
                  </a:tblGrid>
                  <a:tr h="702179">
                    <a:tc>
                      <a:txBody>
                        <a:bodyPr/>
                        <a:lstStyle/>
                        <a:p>
                          <a:r>
                            <a:rPr lang="en-US" sz="2800" b="1" dirty="0" smtClean="0"/>
                            <a:t>L1</a:t>
                          </a:r>
                        </a:p>
                        <a:p>
                          <a:r>
                            <a:rPr lang="en-US" sz="2800" b="1" dirty="0" smtClean="0"/>
                            <a:t>Values of X</a:t>
                          </a:r>
                          <a:endParaRPr lang="en-US" sz="2800" b="1"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r>
                            <a:rPr lang="en-US" sz="2800" b="1" dirty="0" smtClean="0"/>
                            <a:t>L2</a:t>
                          </a:r>
                        </a:p>
                        <a:p>
                          <a:r>
                            <a:rPr lang="en-US" sz="2800" b="1" dirty="0" smtClean="0"/>
                            <a:t>Mean of X</a:t>
                          </a:r>
                        </a:p>
                        <a:p>
                          <a:pPr/>
                          <a14:m>
                            <m:oMathPara xmlns:m="http://schemas.openxmlformats.org/officeDocument/2006/math">
                              <m:oMathParaPr>
                                <m:jc m:val="centerGroup"/>
                              </m:oMathParaPr>
                              <m:oMath xmlns:m="http://schemas.openxmlformats.org/officeDocument/2006/math">
                                <m:acc>
                                  <m:accPr>
                                    <m:chr m:val="̅"/>
                                    <m:ctrlPr>
                                      <a:rPr lang="en-US" sz="2800" b="1" i="1" smtClean="0">
                                        <a:latin typeface="Cambria Math" panose="02040503050406030204" pitchFamily="18" charset="0"/>
                                      </a:rPr>
                                    </m:ctrlPr>
                                  </m:accPr>
                                  <m:e>
                                    <m:r>
                                      <a:rPr lang="en-US" sz="2800" b="1" i="1" smtClean="0">
                                        <a:latin typeface="Cambria Math"/>
                                      </a:rPr>
                                      <m:t>𝒙</m:t>
                                    </m:r>
                                  </m:e>
                                </m:acc>
                              </m:oMath>
                            </m:oMathPara>
                          </a14:m>
                          <a:endParaRPr lang="en-US" sz="2800" b="1"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r>
                            <a:rPr lang="en-US" sz="2800" b="1" dirty="0" smtClean="0"/>
                            <a:t>L3</a:t>
                          </a:r>
                        </a:p>
                        <a:p>
                          <a:r>
                            <a:rPr lang="en-US" sz="2800" b="1" dirty="0" smtClean="0"/>
                            <a:t>X – Mean X</a:t>
                          </a:r>
                        </a:p>
                        <a:p>
                          <a:pPr/>
                          <a14:m>
                            <m:oMathPara xmlns:m="http://schemas.openxmlformats.org/officeDocument/2006/math">
                              <m:oMathParaPr>
                                <m:jc m:val="centerGroup"/>
                              </m:oMathParaPr>
                              <m:oMath xmlns:m="http://schemas.openxmlformats.org/officeDocument/2006/math">
                                <m:d>
                                  <m:dPr>
                                    <m:ctrlPr>
                                      <a:rPr lang="en-US" sz="2800" b="1" i="1" smtClean="0">
                                        <a:latin typeface="Cambria Math" panose="02040503050406030204" pitchFamily="18" charset="0"/>
                                      </a:rPr>
                                    </m:ctrlPr>
                                  </m:dPr>
                                  <m:e>
                                    <m:r>
                                      <a:rPr lang="en-US" sz="2800" b="1" i="1" smtClean="0">
                                        <a:latin typeface="Cambria Math"/>
                                      </a:rPr>
                                      <m:t>𝒙</m:t>
                                    </m:r>
                                    <m:r>
                                      <a:rPr lang="en-US" sz="2800" b="1" i="1" smtClean="0">
                                        <a:latin typeface="Cambria Math"/>
                                      </a:rPr>
                                      <m:t> − </m:t>
                                    </m:r>
                                    <m:acc>
                                      <m:accPr>
                                        <m:chr m:val="̅"/>
                                        <m:ctrlPr>
                                          <a:rPr lang="en-US" sz="2800" b="1" i="1" smtClean="0">
                                            <a:latin typeface="Cambria Math" panose="02040503050406030204" pitchFamily="18" charset="0"/>
                                          </a:rPr>
                                        </m:ctrlPr>
                                      </m:accPr>
                                      <m:e>
                                        <m:r>
                                          <a:rPr lang="en-US" sz="2800" b="1" i="1" smtClean="0">
                                            <a:latin typeface="Cambria Math"/>
                                          </a:rPr>
                                          <m:t>𝒙</m:t>
                                        </m:r>
                                      </m:e>
                                    </m:acc>
                                  </m:e>
                                </m:d>
                              </m:oMath>
                            </m:oMathPara>
                          </a14:m>
                          <a:endParaRPr lang="en-US" sz="2800" b="1"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r>
                            <a:rPr lang="en-US" sz="2800" b="1" dirty="0" smtClean="0"/>
                            <a:t>L4</a:t>
                          </a:r>
                        </a:p>
                        <a:p>
                          <a:r>
                            <a:rPr lang="en-US" sz="2800" b="1" dirty="0" smtClean="0"/>
                            <a:t>(x – mean x)</a:t>
                          </a:r>
                          <a:r>
                            <a:rPr lang="en-US" sz="2800" b="1" baseline="30000" dirty="0" smtClean="0"/>
                            <a:t>2</a:t>
                          </a:r>
                        </a:p>
                        <a:p>
                          <a:r>
                            <a:rPr lang="en-US" sz="2800" b="1" baseline="30000" dirty="0" smtClean="0"/>
                            <a:t> </a:t>
                          </a:r>
                          <a:r>
                            <a:rPr lang="en-US" sz="2800" b="1" baseline="0" dirty="0" smtClean="0"/>
                            <a:t> </a:t>
                          </a:r>
                          <a14:m>
                            <m:oMath xmlns:m="http://schemas.openxmlformats.org/officeDocument/2006/math">
                              <m:sSup>
                                <m:sSupPr>
                                  <m:ctrlPr>
                                    <a:rPr lang="en-US" sz="2800" b="1" i="1" baseline="0" smtClean="0">
                                      <a:latin typeface="Cambria Math" panose="02040503050406030204" pitchFamily="18" charset="0"/>
                                    </a:rPr>
                                  </m:ctrlPr>
                                </m:sSupPr>
                                <m:e>
                                  <m:r>
                                    <a:rPr lang="en-US" sz="2800" b="1" i="1" baseline="0" smtClean="0">
                                      <a:latin typeface="Cambria Math"/>
                                    </a:rPr>
                                    <m:t>(</m:t>
                                  </m:r>
                                  <m:r>
                                    <a:rPr lang="en-US" sz="2800" b="1" i="1" baseline="0" smtClean="0">
                                      <a:latin typeface="Cambria Math"/>
                                    </a:rPr>
                                    <m:t>𝒙</m:t>
                                  </m:r>
                                  <m:r>
                                    <a:rPr lang="en-US" sz="2800" b="1" i="1" baseline="0" smtClean="0">
                                      <a:latin typeface="Cambria Math"/>
                                    </a:rPr>
                                    <m:t> − </m:t>
                                  </m:r>
                                  <m:acc>
                                    <m:accPr>
                                      <m:chr m:val="̅"/>
                                      <m:ctrlPr>
                                        <a:rPr lang="en-US" sz="2800" b="1" i="1" baseline="0" smtClean="0">
                                          <a:latin typeface="Cambria Math" panose="02040503050406030204" pitchFamily="18" charset="0"/>
                                        </a:rPr>
                                      </m:ctrlPr>
                                    </m:accPr>
                                    <m:e>
                                      <m:r>
                                        <a:rPr lang="en-US" sz="2800" b="1" i="1" baseline="0" smtClean="0">
                                          <a:latin typeface="Cambria Math"/>
                                        </a:rPr>
                                        <m:t>𝒙</m:t>
                                      </m:r>
                                    </m:e>
                                  </m:acc>
                                  <m:r>
                                    <a:rPr lang="en-US" sz="2800" b="1" i="1" baseline="0" smtClean="0">
                                      <a:latin typeface="Cambria Math"/>
                                    </a:rPr>
                                    <m:t>)</m:t>
                                  </m:r>
                                </m:e>
                                <m:sup>
                                  <m:r>
                                    <a:rPr lang="en-US" sz="2800" b="1" i="1" baseline="0" smtClean="0">
                                      <a:latin typeface="Cambria Math"/>
                                    </a:rPr>
                                    <m:t>𝟐</m:t>
                                  </m:r>
                                </m:sup>
                              </m:sSup>
                            </m:oMath>
                          </a14:m>
                          <a:endParaRPr lang="en-US" sz="2800" b="1"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r>
                  <a:tr h="502540">
                    <a:tc>
                      <a:txBody>
                        <a:bodyPr/>
                        <a:lstStyle/>
                        <a:p>
                          <a:endParaRPr 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en-US"/>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en-US"/>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en-US"/>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r>
                  <a:tr h="502540">
                    <a:tc>
                      <a:txBody>
                        <a:bodyPr/>
                        <a:lstStyle/>
                        <a:p>
                          <a:endParaRPr lang="en-US"/>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en-US"/>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en-US"/>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r>
                  <a:tr h="502540">
                    <a:tc>
                      <a:txBody>
                        <a:bodyPr/>
                        <a:lstStyle/>
                        <a:p>
                          <a:endParaRPr lang="en-US"/>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en-US"/>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r>
                </a:tbl>
              </a:graphicData>
            </a:graphic>
          </p:graphicFrame>
        </mc:Choice>
        <mc:Fallback xmlns="">
          <p:graphicFrame>
            <p:nvGraphicFramePr>
              <p:cNvPr id="3" name="Table 2"/>
              <p:cNvGraphicFramePr>
                <a:graphicFrameLocks noGrp="1"/>
              </p:cNvGraphicFramePr>
              <p:nvPr>
                <p:extLst>
                  <p:ext uri="{D42A27DB-BD31-4B8C-83A1-F6EECF244321}">
                    <p14:modId xmlns:p14="http://schemas.microsoft.com/office/powerpoint/2010/main" val="3804497264"/>
                  </p:ext>
                </p:extLst>
              </p:nvPr>
            </p:nvGraphicFramePr>
            <p:xfrm>
              <a:off x="381000" y="533400"/>
              <a:ext cx="8610600" cy="2888872"/>
            </p:xfrm>
            <a:graphic>
              <a:graphicData uri="http://schemas.openxmlformats.org/drawingml/2006/table">
                <a:tbl>
                  <a:tblPr firstRow="1" bandRow="1">
                    <a:tableStyleId>{5940675A-B579-460E-94D1-54222C63F5DA}</a:tableStyleId>
                  </a:tblPr>
                  <a:tblGrid>
                    <a:gridCol w="1981200"/>
                    <a:gridCol w="1752600"/>
                    <a:gridCol w="1981200"/>
                    <a:gridCol w="2895600"/>
                  </a:tblGrid>
                  <a:tr h="1381252">
                    <a:tc>
                      <a:txBody>
                        <a:bodyPr/>
                        <a:lstStyle/>
                        <a:p>
                          <a:r>
                            <a:rPr lang="en-US" sz="2800" b="1" dirty="0" smtClean="0"/>
                            <a:t>L1</a:t>
                          </a:r>
                        </a:p>
                        <a:p>
                          <a:r>
                            <a:rPr lang="en-US" sz="2800" b="1" dirty="0" smtClean="0"/>
                            <a:t>Values of X</a:t>
                          </a:r>
                          <a:endParaRPr lang="en-US" sz="2800" b="1"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en-US"/>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blipFill rotWithShape="1">
                          <a:blip r:embed="rId2"/>
                          <a:stretch>
                            <a:fillRect l="-113589" t="-3982" r="-278746" b="-109735"/>
                          </a:stretch>
                        </a:blipFill>
                      </a:tcPr>
                    </a:tc>
                    <a:tc>
                      <a:txBody>
                        <a:bodyPr/>
                        <a:lstStyle/>
                        <a:p>
                          <a:endParaRPr lang="en-US"/>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blipFill rotWithShape="1">
                          <a:blip r:embed="rId2"/>
                          <a:stretch>
                            <a:fillRect l="-188615" t="-3982" r="-146154" b="-109735"/>
                          </a:stretch>
                        </a:blipFill>
                      </a:tcPr>
                    </a:tc>
                    <a:tc>
                      <a:txBody>
                        <a:bodyPr/>
                        <a:lstStyle/>
                        <a:p>
                          <a:endParaRPr lang="en-US"/>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blipFill rotWithShape="1">
                          <a:blip r:embed="rId2"/>
                          <a:stretch>
                            <a:fillRect l="-197474" t="-3982" b="-109735"/>
                          </a:stretch>
                        </a:blipFill>
                      </a:tcPr>
                    </a:tc>
                  </a:tr>
                  <a:tr h="502540">
                    <a:tc>
                      <a:txBody>
                        <a:bodyPr/>
                        <a:lstStyle/>
                        <a:p>
                          <a:endParaRPr 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en-US"/>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en-US"/>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en-US"/>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r>
                  <a:tr h="502540">
                    <a:tc>
                      <a:txBody>
                        <a:bodyPr/>
                        <a:lstStyle/>
                        <a:p>
                          <a:endParaRPr lang="en-US"/>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en-US"/>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en-US"/>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r>
                  <a:tr h="502540">
                    <a:tc>
                      <a:txBody>
                        <a:bodyPr/>
                        <a:lstStyle/>
                        <a:p>
                          <a:endParaRPr lang="en-US"/>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en-US"/>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r>
                </a:tbl>
              </a:graphicData>
            </a:graphic>
          </p:graphicFrame>
        </mc:Fallback>
      </mc:AlternateContent>
    </p:spTree>
    <p:extLst>
      <p:ext uri="{BB962C8B-B14F-4D97-AF65-F5344CB8AC3E}">
        <p14:creationId xmlns:p14="http://schemas.microsoft.com/office/powerpoint/2010/main" val="20958652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914400"/>
            <a:ext cx="8229600" cy="707886"/>
          </a:xfrm>
          <a:prstGeom prst="rect">
            <a:avLst/>
          </a:prstGeom>
          <a:noFill/>
        </p:spPr>
        <p:txBody>
          <a:bodyPr wrap="square" rtlCol="0">
            <a:spAutoFit/>
          </a:bodyPr>
          <a:lstStyle/>
          <a:p>
            <a:r>
              <a:rPr lang="en-US" sz="4000" dirty="0" smtClean="0">
                <a:solidFill>
                  <a:schemeClr val="bg1"/>
                </a:solidFill>
              </a:rPr>
              <a:t>Properties of the Standard Deviation</a:t>
            </a:r>
            <a:endParaRPr lang="en-US" sz="4000" dirty="0">
              <a:solidFill>
                <a:schemeClr val="bg1"/>
              </a:solidFill>
            </a:endParaRPr>
          </a:p>
        </p:txBody>
      </p:sp>
      <p:sp>
        <p:nvSpPr>
          <p:cNvPr id="3" name="TextBox 2"/>
          <p:cNvSpPr txBox="1"/>
          <p:nvPr/>
        </p:nvSpPr>
        <p:spPr>
          <a:xfrm>
            <a:off x="574964" y="1904999"/>
            <a:ext cx="7391400" cy="4401205"/>
          </a:xfrm>
          <a:prstGeom prst="rect">
            <a:avLst/>
          </a:prstGeom>
          <a:noFill/>
        </p:spPr>
        <p:txBody>
          <a:bodyPr wrap="square" rtlCol="0">
            <a:spAutoFit/>
          </a:bodyPr>
          <a:lstStyle/>
          <a:p>
            <a:pPr marL="571500" indent="-571500">
              <a:buFont typeface="Arial" pitchFamily="34" charset="0"/>
              <a:buChar char="•"/>
            </a:pPr>
            <a:r>
              <a:rPr lang="en-US" sz="2800" dirty="0" smtClean="0">
                <a:solidFill>
                  <a:schemeClr val="bg1"/>
                </a:solidFill>
              </a:rPr>
              <a:t>S measures the spread about the mean and should be used only when the mean is chosen as the measure of center.</a:t>
            </a:r>
          </a:p>
          <a:p>
            <a:pPr marL="571500" indent="-571500">
              <a:buFont typeface="Arial" pitchFamily="34" charset="0"/>
              <a:buChar char="•"/>
            </a:pPr>
            <a:r>
              <a:rPr lang="en-US" sz="2800" dirty="0" smtClean="0">
                <a:solidFill>
                  <a:schemeClr val="bg1"/>
                </a:solidFill>
              </a:rPr>
              <a:t>S= 0 only when there is no spread.  This happens only when all observations have the same value.  Otherwise, s &gt; 0.  As the observations become more spread out about their mean, s gets larger.</a:t>
            </a:r>
          </a:p>
          <a:p>
            <a:pPr marL="571500" indent="-571500">
              <a:buFont typeface="Arial" pitchFamily="34" charset="0"/>
              <a:buChar char="•"/>
            </a:pPr>
            <a:r>
              <a:rPr lang="en-US" sz="2800" dirty="0" smtClean="0">
                <a:solidFill>
                  <a:schemeClr val="bg1"/>
                </a:solidFill>
              </a:rPr>
              <a:t>S is not resistant.  Strong </a:t>
            </a:r>
            <a:r>
              <a:rPr lang="en-US" sz="2800" dirty="0" err="1" smtClean="0">
                <a:solidFill>
                  <a:schemeClr val="bg1"/>
                </a:solidFill>
              </a:rPr>
              <a:t>skewness</a:t>
            </a:r>
            <a:r>
              <a:rPr lang="en-US" sz="2800" dirty="0" smtClean="0">
                <a:solidFill>
                  <a:schemeClr val="bg1"/>
                </a:solidFill>
              </a:rPr>
              <a:t> of a few outliers can make s very large.  </a:t>
            </a:r>
            <a:endParaRPr lang="en-US" sz="2800" dirty="0">
              <a:solidFill>
                <a:schemeClr val="bg1"/>
              </a:solidFill>
            </a:endParaRPr>
          </a:p>
        </p:txBody>
      </p:sp>
    </p:spTree>
    <p:extLst>
      <p:ext uri="{BB962C8B-B14F-4D97-AF65-F5344CB8AC3E}">
        <p14:creationId xmlns:p14="http://schemas.microsoft.com/office/powerpoint/2010/main" val="20459341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990600"/>
            <a:ext cx="8077200" cy="4278094"/>
          </a:xfrm>
          <a:prstGeom prst="rect">
            <a:avLst/>
          </a:prstGeom>
          <a:noFill/>
        </p:spPr>
        <p:txBody>
          <a:bodyPr wrap="square" rtlCol="0">
            <a:spAutoFit/>
          </a:bodyPr>
          <a:lstStyle/>
          <a:p>
            <a:r>
              <a:rPr lang="en-US" sz="4000" dirty="0" smtClean="0">
                <a:solidFill>
                  <a:schemeClr val="bg1"/>
                </a:solidFill>
              </a:rPr>
              <a:t>Choosing a Spread</a:t>
            </a:r>
          </a:p>
          <a:p>
            <a:endParaRPr lang="en-US" sz="4000" dirty="0">
              <a:solidFill>
                <a:schemeClr val="bg1"/>
              </a:solidFill>
            </a:endParaRPr>
          </a:p>
          <a:p>
            <a:r>
              <a:rPr lang="en-US" sz="3200" dirty="0" smtClean="0">
                <a:solidFill>
                  <a:schemeClr val="bg1"/>
                </a:solidFill>
              </a:rPr>
              <a:t>The five-number summary is usually better than the mean and standard deviation for describing a skewed distribution with strong outliers.  Use the mean only for reasonably symmetric distributions that are free </a:t>
            </a:r>
            <a:r>
              <a:rPr lang="en-US" sz="3200" smtClean="0">
                <a:solidFill>
                  <a:schemeClr val="bg1"/>
                </a:solidFill>
              </a:rPr>
              <a:t>of outliers.</a:t>
            </a:r>
            <a:endParaRPr lang="en-US" sz="3200">
              <a:solidFill>
                <a:schemeClr val="bg1"/>
              </a:solidFill>
            </a:endParaRPr>
          </a:p>
        </p:txBody>
      </p:sp>
    </p:spTree>
    <p:extLst>
      <p:ext uri="{BB962C8B-B14F-4D97-AF65-F5344CB8AC3E}">
        <p14:creationId xmlns:p14="http://schemas.microsoft.com/office/powerpoint/2010/main" val="6036537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382000" cy="6124754"/>
          </a:xfrm>
          <a:prstGeom prst="rect">
            <a:avLst/>
          </a:prstGeom>
          <a:noFill/>
        </p:spPr>
        <p:txBody>
          <a:bodyPr wrap="square" rtlCol="0">
            <a:spAutoFit/>
          </a:bodyPr>
          <a:lstStyle/>
          <a:p>
            <a:pPr algn="ctr"/>
            <a:r>
              <a:rPr lang="en-US" sz="2800" dirty="0" smtClean="0">
                <a:solidFill>
                  <a:schemeClr val="bg1"/>
                </a:solidFill>
              </a:rPr>
              <a:t>Changing the unit of measurement</a:t>
            </a:r>
            <a:endParaRPr lang="en-US" sz="2800" dirty="0">
              <a:solidFill>
                <a:schemeClr val="bg1"/>
              </a:solidFill>
            </a:endParaRPr>
          </a:p>
          <a:p>
            <a:pPr algn="ctr"/>
            <a:endParaRPr lang="en-US" sz="2800" dirty="0" smtClean="0">
              <a:solidFill>
                <a:schemeClr val="bg1"/>
              </a:solidFill>
            </a:endParaRPr>
          </a:p>
          <a:p>
            <a:r>
              <a:rPr lang="en-US" sz="2800" dirty="0" smtClean="0">
                <a:solidFill>
                  <a:schemeClr val="bg1"/>
                </a:solidFill>
              </a:rPr>
              <a:t>Linear Transformation</a:t>
            </a:r>
          </a:p>
          <a:p>
            <a:endParaRPr lang="en-US" sz="2800" dirty="0">
              <a:solidFill>
                <a:schemeClr val="bg1"/>
              </a:solidFill>
            </a:endParaRPr>
          </a:p>
          <a:p>
            <a:r>
              <a:rPr lang="en-US" sz="2800" dirty="0" smtClean="0">
                <a:solidFill>
                  <a:schemeClr val="bg1"/>
                </a:solidFill>
              </a:rPr>
              <a:t>A linear transformation changes the original variable x into the new variable x(new) given by an equation of the form</a:t>
            </a:r>
          </a:p>
          <a:p>
            <a:endParaRPr lang="en-US" sz="2800" dirty="0">
              <a:solidFill>
                <a:schemeClr val="bg1"/>
              </a:solidFill>
            </a:endParaRPr>
          </a:p>
          <a:p>
            <a:r>
              <a:rPr lang="en-US" sz="2800" dirty="0" smtClean="0">
                <a:solidFill>
                  <a:schemeClr val="bg1"/>
                </a:solidFill>
              </a:rPr>
              <a:t>	x (new) = a + </a:t>
            </a:r>
            <a:r>
              <a:rPr lang="en-US" sz="2800" dirty="0" err="1" smtClean="0">
                <a:solidFill>
                  <a:schemeClr val="bg1"/>
                </a:solidFill>
              </a:rPr>
              <a:t>bx</a:t>
            </a:r>
            <a:endParaRPr lang="en-US" sz="2800" dirty="0" smtClean="0">
              <a:solidFill>
                <a:schemeClr val="bg1"/>
              </a:solidFill>
            </a:endParaRPr>
          </a:p>
          <a:p>
            <a:endParaRPr lang="en-US" sz="2800" dirty="0" smtClean="0">
              <a:solidFill>
                <a:schemeClr val="bg1"/>
              </a:solidFill>
            </a:endParaRPr>
          </a:p>
          <a:p>
            <a:r>
              <a:rPr lang="en-US" sz="2800" dirty="0" smtClean="0">
                <a:solidFill>
                  <a:schemeClr val="bg1"/>
                </a:solidFill>
              </a:rPr>
              <a:t>Adding a constant shifts the values of x upward or downward by the same amount.</a:t>
            </a:r>
          </a:p>
          <a:p>
            <a:r>
              <a:rPr lang="en-US" sz="2800" dirty="0" smtClean="0">
                <a:solidFill>
                  <a:schemeClr val="bg1"/>
                </a:solidFill>
              </a:rPr>
              <a:t>Multiplying by the positive constant b changes the size of the unit of measurement.</a:t>
            </a:r>
            <a:endParaRPr lang="en-US" sz="2800" dirty="0">
              <a:solidFill>
                <a:schemeClr val="bg1"/>
              </a:solidFill>
            </a:endParaRPr>
          </a:p>
        </p:txBody>
      </p:sp>
    </p:spTree>
    <p:extLst>
      <p:ext uri="{BB962C8B-B14F-4D97-AF65-F5344CB8AC3E}">
        <p14:creationId xmlns:p14="http://schemas.microsoft.com/office/powerpoint/2010/main" val="32461056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85800"/>
            <a:ext cx="7848600" cy="4401205"/>
          </a:xfrm>
          <a:prstGeom prst="rect">
            <a:avLst/>
          </a:prstGeom>
          <a:noFill/>
        </p:spPr>
        <p:txBody>
          <a:bodyPr wrap="square" rtlCol="0">
            <a:spAutoFit/>
          </a:bodyPr>
          <a:lstStyle/>
          <a:p>
            <a:r>
              <a:rPr lang="en-US" sz="2800" dirty="0" smtClean="0">
                <a:solidFill>
                  <a:schemeClr val="bg1"/>
                </a:solidFill>
              </a:rPr>
              <a:t>Example)  Grades on a test</a:t>
            </a:r>
          </a:p>
          <a:p>
            <a:r>
              <a:rPr lang="en-US" sz="2800" dirty="0" smtClean="0">
                <a:solidFill>
                  <a:schemeClr val="bg1"/>
                </a:solidFill>
              </a:rPr>
              <a:t>The following represent grades on a test:</a:t>
            </a:r>
          </a:p>
          <a:p>
            <a:endParaRPr lang="en-US" sz="2800" dirty="0">
              <a:solidFill>
                <a:schemeClr val="bg1"/>
              </a:solidFill>
            </a:endParaRPr>
          </a:p>
          <a:p>
            <a:r>
              <a:rPr lang="en-US" sz="2800" dirty="0" smtClean="0">
                <a:solidFill>
                  <a:schemeClr val="bg1"/>
                </a:solidFill>
              </a:rPr>
              <a:t>60, 72, 75, 80, 82, 82, 84, 85, 85, 85, 87, 88, 88</a:t>
            </a:r>
          </a:p>
          <a:p>
            <a:endParaRPr lang="en-US" sz="2800" dirty="0">
              <a:solidFill>
                <a:schemeClr val="bg1"/>
              </a:solidFill>
            </a:endParaRPr>
          </a:p>
          <a:p>
            <a:r>
              <a:rPr lang="en-US" sz="2800" dirty="0" smtClean="0">
                <a:solidFill>
                  <a:schemeClr val="bg1"/>
                </a:solidFill>
              </a:rPr>
              <a:t>The teacher is going to curve the grades to ensure a student gets an A.  She will need to add 4 points to each student’s grade.</a:t>
            </a:r>
          </a:p>
          <a:p>
            <a:endParaRPr lang="en-US" sz="2800" dirty="0">
              <a:solidFill>
                <a:schemeClr val="bg1"/>
              </a:solidFill>
            </a:endParaRPr>
          </a:p>
          <a:p>
            <a:r>
              <a:rPr lang="en-US" sz="2800" dirty="0" smtClean="0">
                <a:solidFill>
                  <a:schemeClr val="bg1"/>
                </a:solidFill>
              </a:rPr>
              <a:t>	x (new) = 4 + x</a:t>
            </a:r>
            <a:endParaRPr lang="en-US" sz="2800" dirty="0">
              <a:solidFill>
                <a:schemeClr val="bg1"/>
              </a:solidFill>
            </a:endParaRPr>
          </a:p>
        </p:txBody>
      </p:sp>
    </p:spTree>
    <p:extLst>
      <p:ext uri="{BB962C8B-B14F-4D97-AF65-F5344CB8AC3E}">
        <p14:creationId xmlns:p14="http://schemas.microsoft.com/office/powerpoint/2010/main" val="10034670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1" y="685800"/>
            <a:ext cx="8534400" cy="5509200"/>
          </a:xfrm>
          <a:prstGeom prst="rect">
            <a:avLst/>
          </a:prstGeom>
          <a:noFill/>
        </p:spPr>
        <p:txBody>
          <a:bodyPr wrap="square" rtlCol="0">
            <a:spAutoFit/>
          </a:bodyPr>
          <a:lstStyle/>
          <a:p>
            <a:r>
              <a:rPr lang="en-US" sz="3200" dirty="0" smtClean="0">
                <a:solidFill>
                  <a:schemeClr val="bg1"/>
                </a:solidFill>
              </a:rPr>
              <a:t>Example)  Wrong unit of measurement</a:t>
            </a:r>
          </a:p>
          <a:p>
            <a:endParaRPr lang="en-US" sz="3200" dirty="0">
              <a:solidFill>
                <a:schemeClr val="bg1"/>
              </a:solidFill>
            </a:endParaRPr>
          </a:p>
          <a:p>
            <a:r>
              <a:rPr lang="en-US" sz="3200" dirty="0" smtClean="0">
                <a:solidFill>
                  <a:schemeClr val="bg1"/>
                </a:solidFill>
              </a:rPr>
              <a:t>For a lab experiment students must measure the length of their </a:t>
            </a:r>
            <a:r>
              <a:rPr lang="en-US" sz="3200" dirty="0" err="1" smtClean="0">
                <a:solidFill>
                  <a:schemeClr val="bg1"/>
                </a:solidFill>
              </a:rPr>
              <a:t>armspan</a:t>
            </a:r>
            <a:r>
              <a:rPr lang="en-US" sz="3200" dirty="0" smtClean="0">
                <a:solidFill>
                  <a:schemeClr val="bg1"/>
                </a:solidFill>
              </a:rPr>
              <a:t>.  Some of the students used feet as the measurement tool and others used inches.  We want them to have the same unit of measure so that we may compare.  We decide to change the unit of measure to inches.  What do we need to do to the data?</a:t>
            </a:r>
          </a:p>
          <a:p>
            <a:endParaRPr lang="en-US" sz="3200" dirty="0">
              <a:solidFill>
                <a:schemeClr val="bg1"/>
              </a:solidFill>
            </a:endParaRPr>
          </a:p>
          <a:p>
            <a:endParaRPr lang="en-US" sz="3200" dirty="0">
              <a:solidFill>
                <a:schemeClr val="bg1"/>
              </a:solidFill>
            </a:endParaRPr>
          </a:p>
        </p:txBody>
      </p:sp>
    </p:spTree>
    <p:extLst>
      <p:ext uri="{BB962C8B-B14F-4D97-AF65-F5344CB8AC3E}">
        <p14:creationId xmlns:p14="http://schemas.microsoft.com/office/powerpoint/2010/main" val="34303807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382000" cy="5693866"/>
          </a:xfrm>
          <a:prstGeom prst="rect">
            <a:avLst/>
          </a:prstGeom>
          <a:noFill/>
        </p:spPr>
        <p:txBody>
          <a:bodyPr wrap="square" rtlCol="0">
            <a:spAutoFit/>
          </a:bodyPr>
          <a:lstStyle/>
          <a:p>
            <a:r>
              <a:rPr lang="en-US" sz="2800" dirty="0" smtClean="0">
                <a:solidFill>
                  <a:schemeClr val="bg1"/>
                </a:solidFill>
              </a:rPr>
              <a:t>Use the data about the test grades and calculate the following:</a:t>
            </a:r>
          </a:p>
          <a:p>
            <a:endParaRPr lang="en-US" sz="2800" dirty="0">
              <a:solidFill>
                <a:schemeClr val="bg1"/>
              </a:solidFill>
            </a:endParaRPr>
          </a:p>
          <a:p>
            <a:r>
              <a:rPr lang="en-US" sz="2800" dirty="0" smtClean="0">
                <a:solidFill>
                  <a:schemeClr val="bg1"/>
                </a:solidFill>
              </a:rPr>
              <a:t>Mean of x, standard deviation of x</a:t>
            </a:r>
          </a:p>
          <a:p>
            <a:endParaRPr lang="en-US" sz="2800" dirty="0">
              <a:solidFill>
                <a:schemeClr val="bg1"/>
              </a:solidFill>
            </a:endParaRPr>
          </a:p>
          <a:p>
            <a:r>
              <a:rPr lang="en-US" sz="2800" dirty="0" smtClean="0">
                <a:solidFill>
                  <a:schemeClr val="bg1"/>
                </a:solidFill>
              </a:rPr>
              <a:t>Mean of x (new), standard deviation of x (new)</a:t>
            </a:r>
          </a:p>
          <a:p>
            <a:endParaRPr lang="en-US" sz="2800" dirty="0" smtClean="0">
              <a:solidFill>
                <a:schemeClr val="bg1"/>
              </a:solidFill>
            </a:endParaRPr>
          </a:p>
          <a:p>
            <a:r>
              <a:rPr lang="en-US" sz="2800" dirty="0" smtClean="0">
                <a:solidFill>
                  <a:schemeClr val="bg1"/>
                </a:solidFill>
              </a:rPr>
              <a:t>Make up a data set and call it y.  Multiply the data in set y to get y (new).  Calculate the following:</a:t>
            </a:r>
          </a:p>
          <a:p>
            <a:endParaRPr lang="en-US" sz="2800" dirty="0">
              <a:solidFill>
                <a:schemeClr val="bg1"/>
              </a:solidFill>
            </a:endParaRPr>
          </a:p>
          <a:p>
            <a:r>
              <a:rPr lang="en-US" sz="2800" dirty="0" smtClean="0">
                <a:solidFill>
                  <a:schemeClr val="bg1"/>
                </a:solidFill>
              </a:rPr>
              <a:t>Mean of y, standard deviation of y</a:t>
            </a:r>
          </a:p>
          <a:p>
            <a:endParaRPr lang="en-US" sz="2800" dirty="0">
              <a:solidFill>
                <a:schemeClr val="bg1"/>
              </a:solidFill>
            </a:endParaRPr>
          </a:p>
          <a:p>
            <a:r>
              <a:rPr lang="en-US" sz="2800" dirty="0" smtClean="0">
                <a:solidFill>
                  <a:schemeClr val="bg1"/>
                </a:solidFill>
              </a:rPr>
              <a:t>Mean of y (new), standard deviation of y (new)</a:t>
            </a:r>
            <a:endParaRPr lang="en-US" sz="2800" dirty="0">
              <a:solidFill>
                <a:schemeClr val="bg1"/>
              </a:solidFill>
            </a:endParaRPr>
          </a:p>
        </p:txBody>
      </p:sp>
    </p:spTree>
    <p:extLst>
      <p:ext uri="{BB962C8B-B14F-4D97-AF65-F5344CB8AC3E}">
        <p14:creationId xmlns:p14="http://schemas.microsoft.com/office/powerpoint/2010/main" val="35314430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8382000" cy="6124754"/>
          </a:xfrm>
          <a:prstGeom prst="rect">
            <a:avLst/>
          </a:prstGeom>
          <a:noFill/>
        </p:spPr>
        <p:txBody>
          <a:bodyPr wrap="square" rtlCol="0">
            <a:spAutoFit/>
          </a:bodyPr>
          <a:lstStyle/>
          <a:p>
            <a:r>
              <a:rPr lang="en-US" sz="2800" dirty="0" smtClean="0">
                <a:solidFill>
                  <a:schemeClr val="bg1"/>
                </a:solidFill>
              </a:rPr>
              <a:t>Effects of a Linear Transformation</a:t>
            </a:r>
          </a:p>
          <a:p>
            <a:endParaRPr lang="en-US" sz="2800" dirty="0">
              <a:solidFill>
                <a:schemeClr val="bg1"/>
              </a:solidFill>
            </a:endParaRPr>
          </a:p>
          <a:p>
            <a:r>
              <a:rPr lang="en-US" sz="2800" dirty="0" smtClean="0">
                <a:solidFill>
                  <a:schemeClr val="bg1"/>
                </a:solidFill>
              </a:rPr>
              <a:t>To see the effect of a linear transformation on measures of center and spread, apply these rules:</a:t>
            </a:r>
          </a:p>
          <a:p>
            <a:endParaRPr lang="en-US" sz="2800" dirty="0">
              <a:solidFill>
                <a:schemeClr val="bg1"/>
              </a:solidFill>
            </a:endParaRPr>
          </a:p>
          <a:p>
            <a:pPr marL="457200" indent="-457200">
              <a:buFont typeface="Arial" pitchFamily="34" charset="0"/>
              <a:buChar char="•"/>
            </a:pPr>
            <a:r>
              <a:rPr lang="en-US" sz="2800" dirty="0" smtClean="0">
                <a:solidFill>
                  <a:schemeClr val="bg1"/>
                </a:solidFill>
              </a:rPr>
              <a:t>Multiplying each observation by a positive number b multiplies both measures of center (mean and median) and measures of spread (standard deviation and IQR) by b.</a:t>
            </a:r>
          </a:p>
          <a:p>
            <a:endParaRPr lang="en-US" sz="2800" dirty="0" smtClean="0">
              <a:solidFill>
                <a:schemeClr val="bg1"/>
              </a:solidFill>
            </a:endParaRPr>
          </a:p>
          <a:p>
            <a:pPr marL="457200" indent="-457200">
              <a:buFont typeface="Arial" pitchFamily="34" charset="0"/>
              <a:buChar char="•"/>
            </a:pPr>
            <a:r>
              <a:rPr lang="en-US" sz="2800" dirty="0" smtClean="0">
                <a:solidFill>
                  <a:schemeClr val="bg1"/>
                </a:solidFill>
              </a:rPr>
              <a:t>Adding the same number a (either positive or negative) to each observation adds a to measures of center and to quartiles but does not change measures of spread.</a:t>
            </a:r>
            <a:endParaRPr lang="en-US" sz="2800" dirty="0">
              <a:solidFill>
                <a:schemeClr val="bg1"/>
              </a:solidFill>
            </a:endParaRPr>
          </a:p>
        </p:txBody>
      </p:sp>
    </p:spTree>
    <p:extLst>
      <p:ext uri="{BB962C8B-B14F-4D97-AF65-F5344CB8AC3E}">
        <p14:creationId xmlns:p14="http://schemas.microsoft.com/office/powerpoint/2010/main" val="18075957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09600"/>
            <a:ext cx="8001000" cy="5693866"/>
          </a:xfrm>
          <a:prstGeom prst="rect">
            <a:avLst/>
          </a:prstGeom>
          <a:noFill/>
        </p:spPr>
        <p:txBody>
          <a:bodyPr wrap="square" rtlCol="0">
            <a:spAutoFit/>
          </a:bodyPr>
          <a:lstStyle/>
          <a:p>
            <a:r>
              <a:rPr lang="en-US" sz="2800" u="sng" dirty="0" smtClean="0">
                <a:solidFill>
                  <a:schemeClr val="bg1"/>
                </a:solidFill>
              </a:rPr>
              <a:t>Comparing Distributions</a:t>
            </a:r>
          </a:p>
          <a:p>
            <a:pPr marL="457200" indent="-457200">
              <a:buFont typeface="Arial" panose="020B0604020202020204" pitchFamily="34" charset="0"/>
              <a:buChar char="•"/>
            </a:pPr>
            <a:r>
              <a:rPr lang="en-US" sz="2800" dirty="0" smtClean="0">
                <a:solidFill>
                  <a:schemeClr val="bg1"/>
                </a:solidFill>
              </a:rPr>
              <a:t>side </a:t>
            </a:r>
            <a:r>
              <a:rPr lang="en-US" sz="2800" dirty="0" smtClean="0">
                <a:solidFill>
                  <a:schemeClr val="bg1"/>
                </a:solidFill>
              </a:rPr>
              <a:t>by side bar </a:t>
            </a:r>
            <a:r>
              <a:rPr lang="en-US" sz="2800" dirty="0" smtClean="0">
                <a:solidFill>
                  <a:schemeClr val="bg1"/>
                </a:solidFill>
              </a:rPr>
              <a:t>graphs</a:t>
            </a:r>
            <a:endParaRPr lang="en-US" sz="2800" dirty="0">
              <a:solidFill>
                <a:schemeClr val="bg1"/>
              </a:solidFill>
            </a:endParaRPr>
          </a:p>
          <a:p>
            <a:pPr marL="457200" indent="-457200">
              <a:buFont typeface="Arial" panose="020B0604020202020204" pitchFamily="34" charset="0"/>
              <a:buChar char="•"/>
            </a:pPr>
            <a:r>
              <a:rPr lang="en-US" sz="2800" dirty="0">
                <a:solidFill>
                  <a:schemeClr val="bg1"/>
                </a:solidFill>
              </a:rPr>
              <a:t>b</a:t>
            </a:r>
            <a:r>
              <a:rPr lang="en-US" sz="2800" dirty="0" smtClean="0">
                <a:solidFill>
                  <a:schemeClr val="bg1"/>
                </a:solidFill>
              </a:rPr>
              <a:t>ack to back stem </a:t>
            </a:r>
            <a:r>
              <a:rPr lang="en-US" sz="2800" dirty="0" smtClean="0">
                <a:solidFill>
                  <a:schemeClr val="bg1"/>
                </a:solidFill>
              </a:rPr>
              <a:t>plots</a:t>
            </a:r>
            <a:endParaRPr lang="en-US" sz="2800" dirty="0">
              <a:solidFill>
                <a:schemeClr val="bg1"/>
              </a:solidFill>
            </a:endParaRPr>
          </a:p>
          <a:p>
            <a:pPr marL="457200" indent="-457200">
              <a:buFont typeface="Arial" panose="020B0604020202020204" pitchFamily="34" charset="0"/>
              <a:buChar char="•"/>
            </a:pPr>
            <a:r>
              <a:rPr lang="en-US" sz="2800" dirty="0" smtClean="0">
                <a:solidFill>
                  <a:schemeClr val="bg1"/>
                </a:solidFill>
              </a:rPr>
              <a:t>side by side </a:t>
            </a:r>
            <a:r>
              <a:rPr lang="en-US" sz="2800" dirty="0" smtClean="0">
                <a:solidFill>
                  <a:schemeClr val="bg1"/>
                </a:solidFill>
              </a:rPr>
              <a:t>boxplots</a:t>
            </a:r>
          </a:p>
          <a:p>
            <a:endParaRPr lang="en-US" sz="2800" dirty="0">
              <a:solidFill>
                <a:schemeClr val="bg1"/>
              </a:solidFill>
            </a:endParaRPr>
          </a:p>
          <a:p>
            <a:r>
              <a:rPr lang="en-US" sz="2800" dirty="0" smtClean="0">
                <a:solidFill>
                  <a:schemeClr val="bg1"/>
                </a:solidFill>
              </a:rPr>
              <a:t>When comparing two data sets, it is important to not just state the facts, but provide some actual comparison statement using larger, smaller, wider, or less skewed as examples.</a:t>
            </a:r>
          </a:p>
          <a:p>
            <a:r>
              <a:rPr lang="en-US" sz="2800" dirty="0" smtClean="0">
                <a:solidFill>
                  <a:schemeClr val="bg1"/>
                </a:solidFill>
              </a:rPr>
              <a:t>“Distribution A is centered at 6 whereas distribution B is centered near 4.  Sind the mean in set B is lower than the mean in set A, set B would tend to have lower overall values, on average than set A.”</a:t>
            </a:r>
            <a:endParaRPr lang="en-US" sz="2800" dirty="0">
              <a:solidFill>
                <a:schemeClr val="bg1"/>
              </a:solidFill>
            </a:endParaRPr>
          </a:p>
        </p:txBody>
      </p:sp>
    </p:spTree>
    <p:extLst>
      <p:ext uri="{BB962C8B-B14F-4D97-AF65-F5344CB8AC3E}">
        <p14:creationId xmlns:p14="http://schemas.microsoft.com/office/powerpoint/2010/main" val="2956085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457200"/>
            <a:ext cx="7772400" cy="646331"/>
          </a:xfrm>
          <a:prstGeom prst="rect">
            <a:avLst/>
          </a:prstGeom>
          <a:noFill/>
        </p:spPr>
        <p:txBody>
          <a:bodyPr wrap="square" rtlCol="0">
            <a:spAutoFit/>
          </a:bodyPr>
          <a:lstStyle/>
          <a:p>
            <a:r>
              <a:rPr lang="en-US" sz="3600" dirty="0" smtClean="0">
                <a:solidFill>
                  <a:schemeClr val="bg1"/>
                </a:solidFill>
              </a:rPr>
              <a:t>Describing Distributions with Numbers</a:t>
            </a:r>
            <a:endParaRPr lang="en-US" sz="3600" dirty="0">
              <a:solidFill>
                <a:schemeClr val="bg1"/>
              </a:solidFill>
            </a:endParaRPr>
          </a:p>
        </p:txBody>
      </p:sp>
      <p:sp>
        <p:nvSpPr>
          <p:cNvPr id="3" name="Text Box 1028"/>
          <p:cNvSpPr txBox="1">
            <a:spLocks noChangeArrowheads="1"/>
          </p:cNvSpPr>
          <p:nvPr/>
        </p:nvSpPr>
        <p:spPr bwMode="auto">
          <a:xfrm>
            <a:off x="152400" y="1524000"/>
            <a:ext cx="8839200"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3600" b="0" dirty="0">
                <a:solidFill>
                  <a:schemeClr val="bg1"/>
                </a:solidFill>
                <a:latin typeface="Arial" charset="0"/>
              </a:rPr>
              <a:t>The </a:t>
            </a:r>
            <a:r>
              <a:rPr lang="en-US" sz="3600" dirty="0">
                <a:solidFill>
                  <a:schemeClr val="bg1"/>
                </a:solidFill>
                <a:latin typeface="Arial" charset="0"/>
              </a:rPr>
              <a:t>population arithmetic mean</a:t>
            </a:r>
            <a:r>
              <a:rPr lang="en-US" sz="3600" b="0" dirty="0">
                <a:solidFill>
                  <a:schemeClr val="bg1"/>
                </a:solidFill>
                <a:latin typeface="Arial" charset="0"/>
              </a:rPr>
              <a:t>, is computed using </a:t>
            </a:r>
            <a:r>
              <a:rPr lang="en-US" sz="3600" dirty="0">
                <a:solidFill>
                  <a:schemeClr val="bg1"/>
                </a:solidFill>
                <a:latin typeface="Arial" charset="0"/>
              </a:rPr>
              <a:t>all</a:t>
            </a:r>
            <a:r>
              <a:rPr lang="en-US" sz="3600" b="0" dirty="0">
                <a:solidFill>
                  <a:schemeClr val="bg1"/>
                </a:solidFill>
                <a:latin typeface="Arial" charset="0"/>
              </a:rPr>
              <a:t> the individuals in a population.</a:t>
            </a:r>
          </a:p>
          <a:p>
            <a:pPr>
              <a:spcBef>
                <a:spcPct val="50000"/>
              </a:spcBef>
            </a:pPr>
            <a:r>
              <a:rPr lang="en-US" sz="3600" b="0" dirty="0">
                <a:solidFill>
                  <a:schemeClr val="bg1"/>
                </a:solidFill>
                <a:latin typeface="Arial" charset="0"/>
              </a:rPr>
              <a:t>The population mean is a </a:t>
            </a:r>
            <a:r>
              <a:rPr lang="en-US" sz="3600" i="1" dirty="0">
                <a:solidFill>
                  <a:schemeClr val="bg1"/>
                </a:solidFill>
                <a:latin typeface="Arial" charset="0"/>
              </a:rPr>
              <a:t>parameter</a:t>
            </a:r>
            <a:r>
              <a:rPr lang="en-US" sz="3600" b="0" dirty="0">
                <a:solidFill>
                  <a:schemeClr val="bg1"/>
                </a:solidFill>
                <a:latin typeface="Arial" charset="0"/>
              </a:rPr>
              <a:t>.</a:t>
            </a:r>
          </a:p>
        </p:txBody>
      </p:sp>
      <mc:AlternateContent xmlns:mc="http://schemas.openxmlformats.org/markup-compatibility/2006" xmlns:a14="http://schemas.microsoft.com/office/drawing/2010/main">
        <mc:Choice Requires="a14">
          <p:sp>
            <p:nvSpPr>
              <p:cNvPr id="4" name="Text Box 1029"/>
              <p:cNvSpPr txBox="1">
                <a:spLocks noChangeArrowheads="1"/>
              </p:cNvSpPr>
              <p:nvPr/>
            </p:nvSpPr>
            <p:spPr bwMode="auto">
              <a:xfrm>
                <a:off x="228600" y="4495800"/>
                <a:ext cx="7162800" cy="1323439"/>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a:spAutoFit/>
              </a:bodyPr>
              <a:lstStyle/>
              <a:p>
                <a:pPr>
                  <a:spcBef>
                    <a:spcPct val="50000"/>
                  </a:spcBef>
                </a:pPr>
                <a:r>
                  <a:rPr lang="en-US" sz="4000" b="0" dirty="0">
                    <a:solidFill>
                      <a:schemeClr val="bg1"/>
                    </a:solidFill>
                    <a:latin typeface="Arial" charset="0"/>
                  </a:rPr>
                  <a:t>The population arithmetic mean is denoted </a:t>
                </a:r>
                <a:r>
                  <a:rPr lang="en-US" sz="4000" b="0" dirty="0" smtClean="0">
                    <a:solidFill>
                      <a:schemeClr val="bg1"/>
                    </a:solidFill>
                    <a:latin typeface="Arial" charset="0"/>
                  </a:rPr>
                  <a:t>by </a:t>
                </a:r>
                <a14:m>
                  <m:oMath xmlns:m="http://schemas.openxmlformats.org/officeDocument/2006/math">
                    <m:r>
                      <a:rPr lang="en-US" sz="4000" b="0" i="1" smtClean="0">
                        <a:solidFill>
                          <a:schemeClr val="bg1"/>
                        </a:solidFill>
                        <a:latin typeface="Cambria Math"/>
                        <a:ea typeface="Cambria Math"/>
                      </a:rPr>
                      <m:t>𝜇</m:t>
                    </m:r>
                  </m:oMath>
                </a14:m>
                <a:endParaRPr lang="en-US" sz="4000" b="0" dirty="0">
                  <a:solidFill>
                    <a:schemeClr val="bg1"/>
                  </a:solidFill>
                  <a:latin typeface="Arial" charset="0"/>
                </a:endParaRPr>
              </a:p>
            </p:txBody>
          </p:sp>
        </mc:Choice>
        <mc:Fallback xmlns="">
          <p:sp>
            <p:nvSpPr>
              <p:cNvPr id="4" name="Text Box 1029"/>
              <p:cNvSpPr txBox="1">
                <a:spLocks noRot="1" noChangeAspect="1" noMove="1" noResize="1" noEditPoints="1" noAdjustHandles="1" noChangeArrowheads="1" noChangeShapeType="1" noTextEdit="1"/>
              </p:cNvSpPr>
              <p:nvPr/>
            </p:nvSpPr>
            <p:spPr bwMode="auto">
              <a:xfrm>
                <a:off x="228600" y="4495800"/>
                <a:ext cx="7162800" cy="1323439"/>
              </a:xfrm>
              <a:prstGeom prst="rect">
                <a:avLst/>
              </a:prstGeom>
              <a:blipFill rotWithShape="1">
                <a:blip r:embed="rId2"/>
                <a:stretch>
                  <a:fillRect l="-3064" t="-8295" b="-18433"/>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Tree>
    <p:extLst>
      <p:ext uri="{BB962C8B-B14F-4D97-AF65-F5344CB8AC3E}">
        <p14:creationId xmlns:p14="http://schemas.microsoft.com/office/powerpoint/2010/main" val="2529802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457200"/>
            <a:ext cx="7772400" cy="646331"/>
          </a:xfrm>
          <a:prstGeom prst="rect">
            <a:avLst/>
          </a:prstGeom>
          <a:noFill/>
        </p:spPr>
        <p:txBody>
          <a:bodyPr wrap="square" rtlCol="0">
            <a:spAutoFit/>
          </a:bodyPr>
          <a:lstStyle/>
          <a:p>
            <a:r>
              <a:rPr lang="en-US" sz="3600" dirty="0" smtClean="0">
                <a:solidFill>
                  <a:schemeClr val="bg1"/>
                </a:solidFill>
              </a:rPr>
              <a:t>Describing Distributions with Numbers</a:t>
            </a:r>
            <a:endParaRPr lang="en-US" sz="3600" dirty="0">
              <a:solidFill>
                <a:schemeClr val="bg1"/>
              </a:solidFill>
            </a:endParaRPr>
          </a:p>
        </p:txBody>
      </p:sp>
      <p:sp>
        <p:nvSpPr>
          <p:cNvPr id="3" name="Text Box 1029"/>
          <p:cNvSpPr txBox="1">
            <a:spLocks noChangeArrowheads="1"/>
          </p:cNvSpPr>
          <p:nvPr/>
        </p:nvSpPr>
        <p:spPr bwMode="auto">
          <a:xfrm>
            <a:off x="457200" y="1614488"/>
            <a:ext cx="8001000"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600" b="0" dirty="0">
                <a:solidFill>
                  <a:schemeClr val="bg1"/>
                </a:solidFill>
                <a:latin typeface="Arial" charset="0"/>
              </a:rPr>
              <a:t>The </a:t>
            </a:r>
            <a:r>
              <a:rPr lang="en-US" sz="3600" dirty="0">
                <a:solidFill>
                  <a:schemeClr val="bg1"/>
                </a:solidFill>
                <a:latin typeface="Arial" charset="0"/>
              </a:rPr>
              <a:t>sample arithmetic mean</a:t>
            </a:r>
            <a:r>
              <a:rPr lang="en-US" sz="3600" b="0" dirty="0">
                <a:solidFill>
                  <a:schemeClr val="bg1"/>
                </a:solidFill>
                <a:latin typeface="Arial" charset="0"/>
              </a:rPr>
              <a:t>, is computed using sample data.</a:t>
            </a:r>
          </a:p>
          <a:p>
            <a:pPr>
              <a:spcBef>
                <a:spcPct val="50000"/>
              </a:spcBef>
            </a:pPr>
            <a:r>
              <a:rPr lang="en-US" sz="3600" b="0" dirty="0">
                <a:solidFill>
                  <a:schemeClr val="bg1"/>
                </a:solidFill>
                <a:latin typeface="Arial" charset="0"/>
              </a:rPr>
              <a:t>The sample mean is a statistic</a:t>
            </a:r>
            <a:r>
              <a:rPr lang="en-US" sz="3600" i="1" dirty="0">
                <a:solidFill>
                  <a:schemeClr val="bg1"/>
                </a:solidFill>
                <a:latin typeface="Arial" charset="0"/>
              </a:rPr>
              <a:t> </a:t>
            </a:r>
            <a:r>
              <a:rPr lang="en-US" sz="3600" b="0" dirty="0">
                <a:solidFill>
                  <a:schemeClr val="bg1"/>
                </a:solidFill>
                <a:latin typeface="Arial" charset="0"/>
              </a:rPr>
              <a:t>that is an unbiased estimator of the population mean</a:t>
            </a:r>
            <a:r>
              <a:rPr lang="en-US" sz="3600" b="0" i="1" dirty="0">
                <a:solidFill>
                  <a:schemeClr val="bg1"/>
                </a:solidFill>
                <a:latin typeface="Arial" charset="0"/>
              </a:rPr>
              <a:t>.</a:t>
            </a:r>
            <a:endParaRPr lang="en-US" sz="3600" b="0" dirty="0">
              <a:solidFill>
                <a:schemeClr val="bg1"/>
              </a:solidFill>
              <a:latin typeface="Arial" charset="0"/>
            </a:endParaRPr>
          </a:p>
        </p:txBody>
      </p:sp>
      <mc:AlternateContent xmlns:mc="http://schemas.openxmlformats.org/markup-compatibility/2006" xmlns:a14="http://schemas.microsoft.com/office/drawing/2010/main">
        <mc:Choice Requires="a14">
          <p:sp>
            <p:nvSpPr>
              <p:cNvPr id="4" name="Text Box 1030"/>
              <p:cNvSpPr txBox="1">
                <a:spLocks noChangeArrowheads="1"/>
              </p:cNvSpPr>
              <p:nvPr/>
            </p:nvSpPr>
            <p:spPr bwMode="auto">
              <a:xfrm>
                <a:off x="457200" y="5029200"/>
                <a:ext cx="6400800" cy="1200329"/>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a:spAutoFit/>
              </a:bodyPr>
              <a:lstStyle/>
              <a:p>
                <a:pPr>
                  <a:spcBef>
                    <a:spcPct val="50000"/>
                  </a:spcBef>
                </a:pPr>
                <a:r>
                  <a:rPr lang="en-US" sz="3600" b="0" dirty="0" smtClean="0">
                    <a:solidFill>
                      <a:schemeClr val="bg1"/>
                    </a:solidFill>
                    <a:latin typeface="Arial" charset="0"/>
                  </a:rPr>
                  <a:t>The sample arithmetic mean is denoted by </a:t>
                </a:r>
                <a14:m>
                  <m:oMath xmlns:m="http://schemas.openxmlformats.org/officeDocument/2006/math">
                    <m:acc>
                      <m:accPr>
                        <m:chr m:val="̅"/>
                        <m:ctrlPr>
                          <a:rPr lang="en-US" sz="3600" b="0" i="1" smtClean="0">
                            <a:solidFill>
                              <a:schemeClr val="bg1"/>
                            </a:solidFill>
                            <a:latin typeface="Cambria Math" panose="02040503050406030204" pitchFamily="18" charset="0"/>
                          </a:rPr>
                        </m:ctrlPr>
                      </m:accPr>
                      <m:e>
                        <m:r>
                          <a:rPr lang="en-US" sz="3600" b="0" i="1" smtClean="0">
                            <a:solidFill>
                              <a:schemeClr val="bg1"/>
                            </a:solidFill>
                            <a:latin typeface="Cambria Math"/>
                          </a:rPr>
                          <m:t>𝑥</m:t>
                        </m:r>
                      </m:e>
                    </m:acc>
                  </m:oMath>
                </a14:m>
                <a:endParaRPr lang="en-US" sz="3600" b="0" dirty="0">
                  <a:solidFill>
                    <a:schemeClr val="bg1"/>
                  </a:solidFill>
                  <a:latin typeface="Arial" charset="0"/>
                </a:endParaRPr>
              </a:p>
            </p:txBody>
          </p:sp>
        </mc:Choice>
        <mc:Fallback xmlns="">
          <p:sp>
            <p:nvSpPr>
              <p:cNvPr id="4" name="Text Box 1030"/>
              <p:cNvSpPr txBox="1">
                <a:spLocks noRot="1" noChangeAspect="1" noMove="1" noResize="1" noEditPoints="1" noAdjustHandles="1" noChangeArrowheads="1" noChangeShapeType="1" noTextEdit="1"/>
              </p:cNvSpPr>
              <p:nvPr/>
            </p:nvSpPr>
            <p:spPr bwMode="auto">
              <a:xfrm>
                <a:off x="457200" y="5029200"/>
                <a:ext cx="6400800" cy="1200329"/>
              </a:xfrm>
              <a:prstGeom prst="rect">
                <a:avLst/>
              </a:prstGeom>
              <a:blipFill rotWithShape="1">
                <a:blip r:embed="rId2"/>
                <a:stretch>
                  <a:fillRect l="-2857" t="-7614" b="-18274"/>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Tree>
    <p:extLst>
      <p:ext uri="{BB962C8B-B14F-4D97-AF65-F5344CB8AC3E}">
        <p14:creationId xmlns:p14="http://schemas.microsoft.com/office/powerpoint/2010/main" val="3314250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457200"/>
            <a:ext cx="7772400" cy="646331"/>
          </a:xfrm>
          <a:prstGeom prst="rect">
            <a:avLst/>
          </a:prstGeom>
          <a:noFill/>
        </p:spPr>
        <p:txBody>
          <a:bodyPr wrap="square" rtlCol="0">
            <a:spAutoFit/>
          </a:bodyPr>
          <a:lstStyle/>
          <a:p>
            <a:r>
              <a:rPr lang="en-US" sz="3600" dirty="0" smtClean="0">
                <a:solidFill>
                  <a:schemeClr val="bg1"/>
                </a:solidFill>
              </a:rPr>
              <a:t>Describing Distributions with Numbers</a:t>
            </a:r>
            <a:endParaRPr lang="en-US" sz="3600" dirty="0">
              <a:solidFill>
                <a:schemeClr val="bg1"/>
              </a:solidFill>
            </a:endParaRPr>
          </a:p>
        </p:txBody>
      </p:sp>
      <p:pic>
        <p:nvPicPr>
          <p:cNvPr id="3" name="Picture 16" descr="Image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8175" y="1219200"/>
            <a:ext cx="7896225" cy="26098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5" descr="Image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175" y="4114800"/>
            <a:ext cx="7667625" cy="2428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4383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457200" y="1600200"/>
            <a:ext cx="830580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600" b="0" dirty="0" smtClean="0">
                <a:solidFill>
                  <a:srgbClr val="000000"/>
                </a:solidFill>
                <a:latin typeface="Arial" charset="0"/>
              </a:rPr>
              <a:t>Measures of </a:t>
            </a:r>
            <a:r>
              <a:rPr lang="en-US" sz="3600" dirty="0" smtClean="0">
                <a:solidFill>
                  <a:srgbClr val="000000"/>
                </a:solidFill>
                <a:latin typeface="Arial" charset="0"/>
              </a:rPr>
              <a:t>Central Tendency</a:t>
            </a:r>
          </a:p>
          <a:p>
            <a:pPr>
              <a:spcBef>
                <a:spcPct val="50000"/>
              </a:spcBef>
            </a:pPr>
            <a:r>
              <a:rPr lang="en-US" sz="3600" b="0" dirty="0" smtClean="0">
                <a:solidFill>
                  <a:srgbClr val="000000"/>
                </a:solidFill>
                <a:latin typeface="Arial" charset="0"/>
              </a:rPr>
              <a:t>The </a:t>
            </a:r>
            <a:r>
              <a:rPr lang="en-US" sz="3600" dirty="0">
                <a:solidFill>
                  <a:srgbClr val="000000"/>
                </a:solidFill>
                <a:latin typeface="Arial" charset="0"/>
              </a:rPr>
              <a:t>median</a:t>
            </a:r>
            <a:r>
              <a:rPr lang="en-US" sz="3600" b="0" dirty="0">
                <a:solidFill>
                  <a:srgbClr val="000000"/>
                </a:solidFill>
                <a:latin typeface="Arial" charset="0"/>
              </a:rPr>
              <a:t> of a variable is the value that lies in the middle of the data when arranged in ascending order.  That is, half the data is below the median and half the data is above the median.  We use </a:t>
            </a:r>
            <a:r>
              <a:rPr lang="en-US" sz="3600" b="0" i="1" dirty="0">
                <a:solidFill>
                  <a:srgbClr val="000000"/>
                </a:solidFill>
                <a:latin typeface="Arial" charset="0"/>
              </a:rPr>
              <a:t>M</a:t>
            </a:r>
            <a:r>
              <a:rPr lang="en-US" sz="3600" b="0" dirty="0">
                <a:solidFill>
                  <a:srgbClr val="000000"/>
                </a:solidFill>
                <a:latin typeface="Arial" charset="0"/>
              </a:rPr>
              <a:t> to represent the median.</a:t>
            </a:r>
          </a:p>
        </p:txBody>
      </p:sp>
      <p:sp>
        <p:nvSpPr>
          <p:cNvPr id="3" name="TextBox 2"/>
          <p:cNvSpPr txBox="1"/>
          <p:nvPr/>
        </p:nvSpPr>
        <p:spPr>
          <a:xfrm>
            <a:off x="762000" y="457200"/>
            <a:ext cx="7772400" cy="646331"/>
          </a:xfrm>
          <a:prstGeom prst="rect">
            <a:avLst/>
          </a:prstGeom>
          <a:noFill/>
        </p:spPr>
        <p:txBody>
          <a:bodyPr wrap="square" rtlCol="0">
            <a:spAutoFit/>
          </a:bodyPr>
          <a:lstStyle/>
          <a:p>
            <a:r>
              <a:rPr lang="en-US" sz="3600" dirty="0" smtClean="0">
                <a:solidFill>
                  <a:schemeClr val="bg1"/>
                </a:solidFill>
              </a:rPr>
              <a:t>Describing Distributions with Numbers</a:t>
            </a:r>
            <a:endParaRPr lang="en-US" sz="3600" dirty="0">
              <a:solidFill>
                <a:schemeClr val="bg1"/>
              </a:solidFill>
            </a:endParaRPr>
          </a:p>
        </p:txBody>
      </p:sp>
    </p:spTree>
    <p:extLst>
      <p:ext uri="{BB962C8B-B14F-4D97-AF65-F5344CB8AC3E}">
        <p14:creationId xmlns:p14="http://schemas.microsoft.com/office/powerpoint/2010/main" val="2620994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8927" y="134034"/>
            <a:ext cx="7772400" cy="646331"/>
          </a:xfrm>
          <a:prstGeom prst="rect">
            <a:avLst/>
          </a:prstGeom>
          <a:noFill/>
        </p:spPr>
        <p:txBody>
          <a:bodyPr wrap="square" rtlCol="0">
            <a:spAutoFit/>
          </a:bodyPr>
          <a:lstStyle/>
          <a:p>
            <a:r>
              <a:rPr lang="en-US" sz="3600" dirty="0" smtClean="0">
                <a:solidFill>
                  <a:schemeClr val="bg1"/>
                </a:solidFill>
              </a:rPr>
              <a:t>Describing Distributions with Numbers</a:t>
            </a:r>
            <a:endParaRPr lang="en-US" sz="3600" dirty="0">
              <a:solidFill>
                <a:schemeClr val="bg1"/>
              </a:solidFill>
            </a:endParaRPr>
          </a:p>
        </p:txBody>
      </p:sp>
      <p:sp>
        <p:nvSpPr>
          <p:cNvPr id="3" name="Rectangle 10"/>
          <p:cNvSpPr>
            <a:spLocks noChangeArrowheads="1"/>
          </p:cNvSpPr>
          <p:nvPr/>
        </p:nvSpPr>
        <p:spPr bwMode="auto">
          <a:xfrm>
            <a:off x="284018" y="1103531"/>
            <a:ext cx="8229600" cy="73342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b="0"/>
          </a:p>
        </p:txBody>
      </p:sp>
      <p:pic>
        <p:nvPicPr>
          <p:cNvPr id="4" name="Picture 9" descr="Image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945" y="1103531"/>
            <a:ext cx="7862456" cy="5581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1916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457200"/>
            <a:ext cx="7772400" cy="646331"/>
          </a:xfrm>
          <a:prstGeom prst="rect">
            <a:avLst/>
          </a:prstGeom>
          <a:noFill/>
        </p:spPr>
        <p:txBody>
          <a:bodyPr wrap="square" rtlCol="0">
            <a:spAutoFit/>
          </a:bodyPr>
          <a:lstStyle/>
          <a:p>
            <a:r>
              <a:rPr lang="en-US" sz="3600" dirty="0" smtClean="0">
                <a:solidFill>
                  <a:schemeClr val="bg1"/>
                </a:solidFill>
              </a:rPr>
              <a:t>Describing Distributions with Numbers</a:t>
            </a:r>
            <a:endParaRPr lang="en-US" sz="3600" dirty="0">
              <a:solidFill>
                <a:schemeClr val="bg1"/>
              </a:solidFill>
            </a:endParaRPr>
          </a:p>
        </p:txBody>
      </p:sp>
      <p:sp>
        <p:nvSpPr>
          <p:cNvPr id="3" name="Text Box 2"/>
          <p:cNvSpPr txBox="1">
            <a:spLocks noChangeArrowheads="1"/>
          </p:cNvSpPr>
          <p:nvPr/>
        </p:nvSpPr>
        <p:spPr bwMode="auto">
          <a:xfrm>
            <a:off x="381000" y="1692275"/>
            <a:ext cx="83820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600" b="0" dirty="0" smtClean="0">
                <a:solidFill>
                  <a:srgbClr val="000000"/>
                </a:solidFill>
                <a:latin typeface="Arial" charset="0"/>
              </a:rPr>
              <a:t>Measures of </a:t>
            </a:r>
            <a:r>
              <a:rPr lang="en-US" sz="3600" dirty="0" smtClean="0">
                <a:solidFill>
                  <a:srgbClr val="000000"/>
                </a:solidFill>
                <a:latin typeface="Arial" charset="0"/>
              </a:rPr>
              <a:t>Central Tendency</a:t>
            </a:r>
          </a:p>
          <a:p>
            <a:pPr>
              <a:spcBef>
                <a:spcPct val="50000"/>
              </a:spcBef>
            </a:pPr>
            <a:r>
              <a:rPr lang="en-US" sz="3600" b="0" dirty="0" smtClean="0">
                <a:solidFill>
                  <a:srgbClr val="000000"/>
                </a:solidFill>
                <a:latin typeface="Arial" charset="0"/>
              </a:rPr>
              <a:t>The </a:t>
            </a:r>
            <a:r>
              <a:rPr lang="en-US" sz="3600" dirty="0">
                <a:solidFill>
                  <a:srgbClr val="000000"/>
                </a:solidFill>
                <a:latin typeface="Arial" charset="0"/>
              </a:rPr>
              <a:t>mode</a:t>
            </a:r>
            <a:r>
              <a:rPr lang="en-US" sz="3600" b="0" dirty="0">
                <a:solidFill>
                  <a:srgbClr val="000000"/>
                </a:solidFill>
                <a:latin typeface="Arial" charset="0"/>
              </a:rPr>
              <a:t> of a variable is the most frequent observation of the variable that occurs in the data set. </a:t>
            </a:r>
          </a:p>
          <a:p>
            <a:pPr>
              <a:spcBef>
                <a:spcPct val="50000"/>
              </a:spcBef>
            </a:pPr>
            <a:r>
              <a:rPr lang="en-US" sz="3600" b="0" dirty="0">
                <a:solidFill>
                  <a:srgbClr val="000000"/>
                </a:solidFill>
                <a:latin typeface="Arial" charset="0"/>
              </a:rPr>
              <a:t>If there is no observation that occurs with the most frequency, we say the data has </a:t>
            </a:r>
            <a:r>
              <a:rPr lang="en-US" sz="3600" dirty="0">
                <a:solidFill>
                  <a:srgbClr val="000000"/>
                </a:solidFill>
                <a:latin typeface="Arial" charset="0"/>
              </a:rPr>
              <a:t>no mode</a:t>
            </a:r>
            <a:r>
              <a:rPr lang="en-US" sz="3600" b="0" dirty="0">
                <a:solidFill>
                  <a:srgbClr val="000000"/>
                </a:solidFill>
                <a:latin typeface="Arial" charset="0"/>
              </a:rPr>
              <a:t>. </a:t>
            </a:r>
          </a:p>
        </p:txBody>
      </p:sp>
    </p:spTree>
    <p:extLst>
      <p:ext uri="{BB962C8B-B14F-4D97-AF65-F5344CB8AC3E}">
        <p14:creationId xmlns:p14="http://schemas.microsoft.com/office/powerpoint/2010/main" val="3929631164"/>
      </p:ext>
    </p:extLst>
  </p:cSld>
  <p:clrMapOvr>
    <a:masterClrMapping/>
  </p:clrMapOvr>
</p:sld>
</file>

<file path=ppt/theme/theme1.xml><?xml version="1.0" encoding="utf-8"?>
<a:theme xmlns:a="http://schemas.openxmlformats.org/drawingml/2006/main" name="Tradeshow">
  <a:themeElements>
    <a:clrScheme name="Tradeshow">
      <a:dk1>
        <a:srgbClr val="3F3F3F"/>
      </a:dk1>
      <a:lt1>
        <a:srgbClr val="FFFFFF"/>
      </a:lt1>
      <a:dk2>
        <a:srgbClr val="7DAFC3"/>
      </a:dk2>
      <a:lt2>
        <a:srgbClr val="E5E4DF"/>
      </a:lt2>
      <a:accent1>
        <a:srgbClr val="7C959A"/>
      </a:accent1>
      <a:accent2>
        <a:srgbClr val="DB8631"/>
      </a:accent2>
      <a:accent3>
        <a:srgbClr val="E3CC5A"/>
      </a:accent3>
      <a:accent4>
        <a:srgbClr val="ACADA8"/>
      </a:accent4>
      <a:accent5>
        <a:srgbClr val="927C61"/>
      </a:accent5>
      <a:accent6>
        <a:srgbClr val="B3B435"/>
      </a:accent6>
      <a:hlink>
        <a:srgbClr val="0079A4"/>
      </a:hlink>
      <a:folHlink>
        <a:srgbClr val="595959"/>
      </a:folHlink>
    </a:clrScheme>
    <a:fontScheme name="Tradeshow">
      <a:majorFont>
        <a:latin typeface="Arial Black"/>
        <a:ea typeface=""/>
        <a:cs typeface=""/>
        <a:font script="Jpan" typeface="ＭＳ Ｐゴシック"/>
        <a:font script="Hang" typeface="HY견고딕"/>
        <a:font script="Hans" typeface="宋体"/>
        <a:font script="Hant" typeface="新細明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adeshow">
      <a:fillStyleLst>
        <a:solidFill>
          <a:schemeClr val="phClr"/>
        </a:solidFill>
        <a:gradFill rotWithShape="1">
          <a:gsLst>
            <a:gs pos="0">
              <a:schemeClr val="phClr">
                <a:tint val="45000"/>
                <a:satMod val="300000"/>
              </a:schemeClr>
            </a:gs>
            <a:gs pos="35000">
              <a:schemeClr val="phClr">
                <a:tint val="45000"/>
                <a:satMod val="300000"/>
              </a:schemeClr>
            </a:gs>
            <a:gs pos="69000">
              <a:schemeClr val="phClr">
                <a:tint val="45000"/>
                <a:satMod val="350000"/>
              </a:schemeClr>
            </a:gs>
            <a:gs pos="100000">
              <a:schemeClr val="phClr">
                <a:tint val="60000"/>
                <a:satMod val="350000"/>
              </a:schemeClr>
            </a:gs>
          </a:gsLst>
          <a:path path="circle">
            <a:fillToRect l="50000" t="50000" r="100000" b="100000"/>
          </a:path>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9525" cap="rnd" cmpd="sng" algn="ctr">
          <a:solidFill>
            <a:schemeClr val="phClr"/>
          </a:solidFill>
          <a:prstDash val="solid"/>
        </a:ln>
        <a:ln w="38475" cap="flat" cmpd="sng" algn="ctr">
          <a:solidFill>
            <a:schemeClr val="phClr"/>
          </a:solidFill>
          <a:prstDash val="solid"/>
        </a:ln>
        <a:ln w="54850" cap="flat" cmpd="sng" algn="ctr">
          <a:solidFill>
            <a:schemeClr val="phClr"/>
          </a:solidFill>
          <a:prstDash val="solid"/>
        </a:ln>
      </a:lnStyleLst>
      <a:effectStyleLst>
        <a:effectStyle>
          <a:effectLst>
            <a:outerShdw blurRad="50800" dist="25400" dir="5400000" rotWithShape="0">
              <a:srgbClr val="000000">
                <a:alpha val="55000"/>
              </a:srgbClr>
            </a:outerShdw>
          </a:effectLst>
        </a:effectStyle>
        <a:effectStyle>
          <a:effectLst>
            <a:outerShdw blurRad="50800" dist="25400" dir="5400000" rotWithShape="0">
              <a:srgbClr val="000000">
                <a:alpha val="44000"/>
              </a:srgbClr>
            </a:outerShdw>
          </a:effectLst>
        </a:effectStyle>
        <a:effectStyle>
          <a:effectLst>
            <a:outerShdw blurRad="50800" dist="25400" dir="5400000" rotWithShape="0">
              <a:srgbClr val="000000">
                <a:alpha val="55000"/>
              </a:srgbClr>
            </a:outerShdw>
          </a:effectLst>
          <a:scene3d>
            <a:camera prst="orthographicFront">
              <a:rot lat="0" lon="0" rev="0"/>
            </a:camera>
            <a:lightRig rig="brightRoom" dir="tl">
              <a:rot lat="0" lon="0" rev="3600000"/>
            </a:lightRig>
          </a:scene3d>
          <a:sp3d contourW="31750" prstMaterial="flat">
            <a:bevelT w="127000" h="254000" prst="angle"/>
            <a:contourClr>
              <a:schemeClr val="phClr">
                <a:shade val="20000"/>
              </a:schemeClr>
            </a:contourClr>
          </a:sp3d>
        </a:effectStyle>
      </a:effectStyleLst>
      <a:bgFillStyleLst>
        <a:solidFill>
          <a:schemeClr val="phClr"/>
        </a:solidFill>
        <a:gradFill rotWithShape="1">
          <a:gsLst>
            <a:gs pos="20000">
              <a:schemeClr val="phClr">
                <a:tint val="80000"/>
                <a:lumMod val="100000"/>
              </a:schemeClr>
            </a:gs>
            <a:gs pos="100000">
              <a:schemeClr val="phClr">
                <a:tint val="100000"/>
                <a:lumMod val="80000"/>
              </a:schemeClr>
            </a:gs>
          </a:gsLst>
          <a:path path="circle">
            <a:fillToRect l="50000" t="20000" r="100000" b="100000"/>
          </a:path>
        </a:gradFill>
        <a:gradFill rotWithShape="1">
          <a:gsLst>
            <a:gs pos="0">
              <a:schemeClr val="phClr">
                <a:tint val="100000"/>
                <a:lumMod val="100000"/>
              </a:schemeClr>
            </a:gs>
            <a:gs pos="100000">
              <a:schemeClr val="phClr">
                <a:shade val="100000"/>
                <a:lumMod val="60000"/>
              </a:schemeClr>
            </a:gs>
          </a:gsLst>
          <a:path path="circle">
            <a:fillToRect l="50000" t="2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TC101859861[[fn=Tradeshow]]</Template>
  <TotalTime>108</TotalTime>
  <Words>1600</Words>
  <Application>Microsoft Office PowerPoint</Application>
  <PresentationFormat>On-screen Show (4:3)</PresentationFormat>
  <Paragraphs>212</Paragraphs>
  <Slides>39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Arial Black</vt:lpstr>
      <vt:lpstr>Calibri</vt:lpstr>
      <vt:lpstr>Cambria Math</vt:lpstr>
      <vt:lpstr>Candara</vt:lpstr>
      <vt:lpstr>Tradeshow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Bullitt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Marshall, Angela</dc:creator>
  <cp:lastModifiedBy>Marshall, Angela</cp:lastModifiedBy>
  <cp:revision>15</cp:revision>
  <cp:lastPrinted>2012-08-23T16:32:50Z</cp:lastPrinted>
  <dcterms:created xsi:type="dcterms:W3CDTF">2011-08-25T19:02:40Z</dcterms:created>
  <dcterms:modified xsi:type="dcterms:W3CDTF">2017-08-20T16:52:43Z</dcterms:modified>
</cp:coreProperties>
</file>