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96" r:id="rId2"/>
    <p:sldId id="257" r:id="rId3"/>
    <p:sldId id="256" r:id="rId4"/>
    <p:sldId id="258" r:id="rId5"/>
    <p:sldId id="259" r:id="rId6"/>
    <p:sldId id="260" r:id="rId7"/>
    <p:sldId id="289" r:id="rId8"/>
    <p:sldId id="261" r:id="rId9"/>
    <p:sldId id="262" r:id="rId10"/>
    <p:sldId id="290" r:id="rId11"/>
    <p:sldId id="291" r:id="rId12"/>
    <p:sldId id="292" r:id="rId13"/>
    <p:sldId id="293" r:id="rId14"/>
    <p:sldId id="294" r:id="rId15"/>
    <p:sldId id="295" r:id="rId16"/>
    <p:sldId id="263" r:id="rId17"/>
    <p:sldId id="264" r:id="rId18"/>
    <p:sldId id="265" r:id="rId19"/>
    <p:sldId id="266" r:id="rId20"/>
    <p:sldId id="267" r:id="rId21"/>
    <p:sldId id="268" r:id="rId22"/>
    <p:sldId id="269" r:id="rId23"/>
    <p:sldId id="270" r:id="rId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B4B6960F-8C95-4B24-9C66-F3CA8B4CDE99}" type="datetimeFigureOut">
              <a:rPr lang="en-US" smtClean="0"/>
              <a:t>9/7/2016</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2EB1B03-FFDF-4178-98AE-C3207FF77F40}" type="slidenum">
              <a:rPr lang="en-US" smtClean="0"/>
              <a:t>‹#›</a:t>
            </a:fld>
            <a:endParaRPr lang="en-US"/>
          </a:p>
        </p:txBody>
      </p:sp>
    </p:spTree>
    <p:extLst>
      <p:ext uri="{BB962C8B-B14F-4D97-AF65-F5344CB8AC3E}">
        <p14:creationId xmlns:p14="http://schemas.microsoft.com/office/powerpoint/2010/main" val="2159200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0D72B69-EFBF-410C-A237-CACE3EE5F465}" type="datetimeFigureOut">
              <a:rPr lang="en-US" smtClean="0"/>
              <a:t>9/7/2016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D443720-26E8-4154-83BB-2F736FBCD8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D72B69-EFBF-410C-A237-CACE3EE5F465}"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D72B69-EFBF-410C-A237-CACE3EE5F465}"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0D72B69-EFBF-410C-A237-CACE3EE5F465}" type="datetimeFigureOut">
              <a:rPr lang="en-US" smtClean="0"/>
              <a:t>9/7/2016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D443720-26E8-4154-83BB-2F736FBCD8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0D72B69-EFBF-410C-A237-CACE3EE5F465}" type="datetimeFigureOut">
              <a:rPr lang="en-US" smtClean="0"/>
              <a:t>9/7/2016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D443720-26E8-4154-83BB-2F736FBCD80D}"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0D72B69-EFBF-410C-A237-CACE3EE5F465}" type="datetimeFigureOut">
              <a:rPr lang="en-US" smtClean="0"/>
              <a:t>9/7/2016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0D72B69-EFBF-410C-A237-CACE3EE5F465}" type="datetimeFigureOut">
              <a:rPr lang="en-US" smtClean="0"/>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D443720-26E8-4154-83BB-2F736FBCD80D}"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0D72B69-EFBF-410C-A237-CACE3EE5F465}" type="datetimeFigureOut">
              <a:rPr lang="en-US" smtClean="0"/>
              <a:t>9/7/2016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D72B69-EFBF-410C-A237-CACE3EE5F465}" type="datetimeFigureOut">
              <a:rPr lang="en-US" smtClean="0"/>
              <a:t>9/7/2016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0D72B69-EFBF-410C-A237-CACE3EE5F465}" type="datetimeFigureOut">
              <a:rPr lang="en-US" smtClean="0"/>
              <a:t>9/7/2016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43720-26E8-4154-83BB-2F736FBCD8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0D72B69-EFBF-410C-A237-CACE3EE5F465}" type="datetimeFigureOut">
              <a:rPr lang="en-US" smtClean="0"/>
              <a:t>9/7/2016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D443720-26E8-4154-83BB-2F736FBCD80D}"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0D72B69-EFBF-410C-A237-CACE3EE5F465}" type="datetimeFigureOut">
              <a:rPr lang="en-US" smtClean="0"/>
              <a:t>9/7/2016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443720-26E8-4154-83BB-2F736FBCD80D}"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95400"/>
            <a:ext cx="7002237" cy="2585323"/>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Section 2.1</a:t>
            </a:r>
          </a:p>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Density Curves and </a:t>
            </a:r>
          </a:p>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Normal Distribution</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122445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09600" y="1600200"/>
            <a:ext cx="8077200" cy="350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328707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85601"/>
            <a:ext cx="8153400" cy="23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125016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38200" y="2057400"/>
            <a:ext cx="7696200" cy="218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257466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09600" y="960966"/>
            <a:ext cx="7772400" cy="561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136560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6524625" cy="526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2" name="TextBox 1"/>
          <p:cNvSpPr txBox="1"/>
          <p:nvPr/>
        </p:nvSpPr>
        <p:spPr>
          <a:xfrm>
            <a:off x="381000" y="1219200"/>
            <a:ext cx="1981200" cy="461665"/>
          </a:xfrm>
          <a:prstGeom prst="rect">
            <a:avLst/>
          </a:prstGeom>
          <a:noFill/>
        </p:spPr>
        <p:txBody>
          <a:bodyPr wrap="square" rtlCol="0">
            <a:spAutoFit/>
          </a:bodyPr>
          <a:lstStyle/>
          <a:p>
            <a:r>
              <a:rPr lang="en-US" sz="2400" dirty="0" smtClean="0"/>
              <a:t>Exercise 2.3</a:t>
            </a:r>
            <a:endParaRPr lang="en-US" sz="2400" dirty="0"/>
          </a:p>
        </p:txBody>
      </p:sp>
    </p:spTree>
    <p:extLst>
      <p:ext uri="{BB962C8B-B14F-4D97-AF65-F5344CB8AC3E}">
        <p14:creationId xmlns:p14="http://schemas.microsoft.com/office/powerpoint/2010/main" val="277027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4" y="1524000"/>
            <a:ext cx="7848600" cy="366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72684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294409" y="1219200"/>
                <a:ext cx="8153400" cy="4401205"/>
              </a:xfrm>
              <a:prstGeom prst="rect">
                <a:avLst/>
              </a:prstGeom>
              <a:noFill/>
            </p:spPr>
            <p:txBody>
              <a:bodyPr wrap="square" rtlCol="0">
                <a:spAutoFit/>
              </a:bodyPr>
              <a:lstStyle/>
              <a:p>
                <a:r>
                  <a:rPr lang="en-US" sz="2800" dirty="0" smtClean="0"/>
                  <a:t>It is important to make the following distinctions in symbolism: </a:t>
                </a:r>
              </a:p>
              <a:p>
                <a:endParaRPr lang="en-US" sz="2800" dirty="0"/>
              </a:p>
              <a:p>
                <a:r>
                  <a:rPr lang="en-US" sz="2800" dirty="0" smtClean="0"/>
                  <a:t>Actual observations</a:t>
                </a:r>
              </a:p>
              <a:p>
                <a:r>
                  <a:rPr lang="en-US" sz="2800" dirty="0" smtClean="0"/>
                  <a:t>	mean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𝑥</m:t>
                        </m:r>
                      </m:e>
                    </m:acc>
                    <m:r>
                      <a:rPr lang="en-US" sz="2800" b="0" i="1" smtClean="0">
                        <a:latin typeface="Cambria Math"/>
                      </a:rPr>
                      <m:t> </m:t>
                    </m:r>
                  </m:oMath>
                </a14:m>
                <a:r>
                  <a:rPr lang="en-US" sz="2800" dirty="0" smtClean="0"/>
                  <a:t>	    standard deviation = s</a:t>
                </a:r>
              </a:p>
              <a:p>
                <a:endParaRPr lang="en-US" sz="2800" dirty="0"/>
              </a:p>
              <a:p>
                <a:r>
                  <a:rPr lang="en-US" sz="2800" dirty="0" smtClean="0"/>
                  <a:t>Density Curve</a:t>
                </a:r>
              </a:p>
              <a:p>
                <a:r>
                  <a:rPr lang="en-US" sz="2800" dirty="0"/>
                  <a:t>	</a:t>
                </a:r>
                <a:r>
                  <a:rPr lang="en-US" sz="2800" dirty="0" smtClean="0"/>
                  <a:t>mean = </a:t>
                </a:r>
                <a14:m>
                  <m:oMath xmlns:m="http://schemas.openxmlformats.org/officeDocument/2006/math">
                    <m:r>
                      <a:rPr lang="en-US" sz="2800" i="1" smtClean="0">
                        <a:latin typeface="Cambria Math"/>
                        <a:ea typeface="Cambria Math"/>
                      </a:rPr>
                      <m:t>𝜇</m:t>
                    </m:r>
                  </m:oMath>
                </a14:m>
                <a:r>
                  <a:rPr lang="en-US" sz="2800" dirty="0" smtClean="0"/>
                  <a:t>	     standard deviation = </a:t>
                </a:r>
                <a14:m>
                  <m:oMath xmlns:m="http://schemas.openxmlformats.org/officeDocument/2006/math">
                    <m:r>
                      <a:rPr lang="en-US" sz="2800" i="1" smtClean="0">
                        <a:latin typeface="Cambria Math"/>
                        <a:ea typeface="Cambria Math"/>
                      </a:rPr>
                      <m:t>𝜎</m:t>
                    </m:r>
                  </m:oMath>
                </a14:m>
                <a:endParaRPr lang="en-US" sz="2800" dirty="0" smtClean="0"/>
              </a:p>
              <a:p>
                <a:endParaRPr lang="en-US" sz="2800" dirty="0"/>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94409" y="1219200"/>
                <a:ext cx="8153400" cy="4401205"/>
              </a:xfrm>
              <a:prstGeom prst="rect">
                <a:avLst/>
              </a:prstGeom>
              <a:blipFill rotWithShape="1">
                <a:blip r:embed="rId2"/>
                <a:stretch>
                  <a:fillRect l="-1495" t="-1247"/>
                </a:stretch>
              </a:blipFill>
            </p:spPr>
            <p:txBody>
              <a:bodyPr/>
              <a:lstStyle/>
              <a:p>
                <a:r>
                  <a:rPr lang="en-US">
                    <a:noFill/>
                  </a:rPr>
                  <a:t> </a:t>
                </a:r>
              </a:p>
            </p:txBody>
          </p:sp>
        </mc:Fallback>
      </mc:AlternateContent>
    </p:spTree>
    <p:extLst>
      <p:ext uri="{BB962C8B-B14F-4D97-AF65-F5344CB8AC3E}">
        <p14:creationId xmlns:p14="http://schemas.microsoft.com/office/powerpoint/2010/main" val="341815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609600" y="1295400"/>
            <a:ext cx="7543800" cy="4401205"/>
          </a:xfrm>
          <a:prstGeom prst="rect">
            <a:avLst/>
          </a:prstGeom>
          <a:noFill/>
        </p:spPr>
        <p:txBody>
          <a:bodyPr wrap="square" rtlCol="0">
            <a:spAutoFit/>
          </a:bodyPr>
          <a:lstStyle/>
          <a:p>
            <a:r>
              <a:rPr lang="en-US" sz="2800" dirty="0" smtClean="0"/>
              <a:t>Normal distributions (normal curves)</a:t>
            </a:r>
          </a:p>
          <a:p>
            <a:pPr marL="285750" indent="-285750">
              <a:buFont typeface="Arial" pitchFamily="34" charset="0"/>
              <a:buChar char="•"/>
            </a:pPr>
            <a:r>
              <a:rPr lang="en-US" sz="2800" dirty="0" smtClean="0"/>
              <a:t>Symmetric</a:t>
            </a:r>
          </a:p>
          <a:p>
            <a:pPr marL="285750" indent="-285750">
              <a:buFont typeface="Arial" pitchFamily="34" charset="0"/>
              <a:buChar char="•"/>
            </a:pPr>
            <a:r>
              <a:rPr lang="en-US" sz="2800" dirty="0" smtClean="0"/>
              <a:t>Single-peaked</a:t>
            </a:r>
          </a:p>
          <a:p>
            <a:pPr marL="285750" indent="-285750">
              <a:buFont typeface="Arial" pitchFamily="34" charset="0"/>
              <a:buChar char="•"/>
            </a:pPr>
            <a:r>
              <a:rPr lang="en-US" sz="2800" dirty="0" smtClean="0"/>
              <a:t>Bell-shaped</a:t>
            </a:r>
          </a:p>
          <a:p>
            <a:endParaRPr lang="en-US" sz="2800" dirty="0" smtClean="0"/>
          </a:p>
          <a:p>
            <a:r>
              <a:rPr lang="en-US" sz="2800" dirty="0" smtClean="0"/>
              <a:t> The exact density curve for a particular normal distribution is described by giving its mean and standard deviation.  The mean is located at the center of the symmetric curve, and is the same as the median. </a:t>
            </a:r>
            <a:endParaRPr lang="en-US" sz="2800" dirty="0"/>
          </a:p>
        </p:txBody>
      </p:sp>
    </p:spTree>
    <p:extLst>
      <p:ext uri="{BB962C8B-B14F-4D97-AF65-F5344CB8AC3E}">
        <p14:creationId xmlns:p14="http://schemas.microsoft.com/office/powerpoint/2010/main" val="266342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519545" y="987347"/>
            <a:ext cx="7620000" cy="3108543"/>
          </a:xfrm>
          <a:prstGeom prst="rect">
            <a:avLst/>
          </a:prstGeom>
          <a:noFill/>
        </p:spPr>
        <p:txBody>
          <a:bodyPr wrap="square" rtlCol="0">
            <a:spAutoFit/>
          </a:bodyPr>
          <a:lstStyle/>
          <a:p>
            <a:r>
              <a:rPr lang="en-US" sz="2800" dirty="0" smtClean="0"/>
              <a:t>Changing the mean without changing the standard deviation moves the normal curve along the horizontal axis without changing its spread.  The standard deviation controls the spread of a normal curve.</a:t>
            </a:r>
          </a:p>
          <a:p>
            <a:endParaRPr lang="en-US" sz="2800" dirty="0"/>
          </a:p>
          <a:p>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9545" y="3276600"/>
            <a:ext cx="8153400" cy="321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30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pic>
        <p:nvPicPr>
          <p:cNvPr id="1026" name="Picture 2" descr="http://jwilson.coe.uga.edu/EMAT6680Su09/Floer/6690/Stat%20Essay/normal_cur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2471603"/>
            <a:ext cx="5305425" cy="38385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533400" y="994275"/>
                <a:ext cx="8305800" cy="1477328"/>
              </a:xfrm>
              <a:prstGeom prst="rect">
                <a:avLst/>
              </a:prstGeom>
              <a:noFill/>
            </p:spPr>
            <p:txBody>
              <a:bodyPr wrap="square" rtlCol="0">
                <a:spAutoFit/>
              </a:bodyPr>
              <a:lstStyle/>
              <a:p>
                <a:r>
                  <a:rPr lang="en-US" dirty="0" smtClean="0"/>
                  <a:t>Empirical Rule (68-95-99.7 Rule)</a:t>
                </a:r>
              </a:p>
              <a:p>
                <a:r>
                  <a:rPr lang="en-US" dirty="0" smtClean="0"/>
                  <a:t>In the normal distribution with mean </a:t>
                </a:r>
                <a14:m>
                  <m:oMath xmlns:m="http://schemas.openxmlformats.org/officeDocument/2006/math">
                    <m:r>
                      <a:rPr lang="en-US" i="1" smtClean="0">
                        <a:latin typeface="Cambria Math"/>
                        <a:ea typeface="Cambria Math"/>
                      </a:rPr>
                      <m:t>𝜇</m:t>
                    </m:r>
                  </m:oMath>
                </a14:m>
                <a:r>
                  <a:rPr lang="en-US" dirty="0" smtClean="0"/>
                  <a:t> and standard deviation </a:t>
                </a:r>
                <a14:m>
                  <m:oMath xmlns:m="http://schemas.openxmlformats.org/officeDocument/2006/math">
                    <m:r>
                      <a:rPr lang="en-US" i="1" smtClean="0">
                        <a:latin typeface="Cambria Math"/>
                        <a:ea typeface="Cambria Math"/>
                      </a:rPr>
                      <m:t>𝜎</m:t>
                    </m:r>
                  </m:oMath>
                </a14:m>
                <a:r>
                  <a:rPr lang="en-US" dirty="0" smtClean="0"/>
                  <a:t>:</a:t>
                </a:r>
              </a:p>
              <a:p>
                <a:pPr marL="285750" indent="-285750">
                  <a:buFont typeface="Arial" pitchFamily="34" charset="0"/>
                  <a:buChar char="•"/>
                </a:pPr>
                <a:r>
                  <a:rPr lang="en-US" dirty="0" smtClean="0"/>
                  <a:t>68% of the observations fall within one standard deviation of the mean.</a:t>
                </a:r>
              </a:p>
              <a:p>
                <a:pPr marL="285750" indent="-285750">
                  <a:buFont typeface="Arial" pitchFamily="34" charset="0"/>
                  <a:buChar char="•"/>
                </a:pPr>
                <a:r>
                  <a:rPr lang="en-US" dirty="0" smtClean="0"/>
                  <a:t>95% of the observations fall within two standard deviations of the mean.</a:t>
                </a:r>
              </a:p>
              <a:p>
                <a:pPr marL="285750" indent="-285750">
                  <a:buFont typeface="Arial" pitchFamily="34" charset="0"/>
                  <a:buChar char="•"/>
                </a:pPr>
                <a:r>
                  <a:rPr lang="en-US" dirty="0" smtClean="0"/>
                  <a:t>99.7% of the observations fall within three standard deviations of the mean.</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994275"/>
                <a:ext cx="8305800" cy="1477328"/>
              </a:xfrm>
              <a:prstGeom prst="rect">
                <a:avLst/>
              </a:prstGeom>
              <a:blipFill rotWithShape="1">
                <a:blip r:embed="rId3"/>
                <a:stretch>
                  <a:fillRect l="-661" t="-2066" b="-5785"/>
                </a:stretch>
              </a:blipFill>
            </p:spPr>
            <p:txBody>
              <a:bodyPr/>
              <a:lstStyle/>
              <a:p>
                <a:r>
                  <a:rPr lang="en-US">
                    <a:noFill/>
                  </a:rPr>
                  <a:t> </a:t>
                </a:r>
              </a:p>
            </p:txBody>
          </p:sp>
        </mc:Fallback>
      </mc:AlternateContent>
    </p:spTree>
    <p:extLst>
      <p:ext uri="{BB962C8B-B14F-4D97-AF65-F5344CB8AC3E}">
        <p14:creationId xmlns:p14="http://schemas.microsoft.com/office/powerpoint/2010/main" val="417498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533400" y="1524000"/>
            <a:ext cx="7848600" cy="3785652"/>
          </a:xfrm>
          <a:prstGeom prst="rect">
            <a:avLst/>
          </a:prstGeom>
          <a:noFill/>
        </p:spPr>
        <p:txBody>
          <a:bodyPr wrap="square" rtlCol="0">
            <a:spAutoFit/>
          </a:bodyPr>
          <a:lstStyle/>
          <a:p>
            <a:r>
              <a:rPr lang="en-US" sz="2400" dirty="0" smtClean="0"/>
              <a:t>The curve is a </a:t>
            </a:r>
            <a:r>
              <a:rPr lang="en-US" sz="2400" u="sng" dirty="0" smtClean="0"/>
              <a:t>mathematical model</a:t>
            </a:r>
            <a:r>
              <a:rPr lang="en-US" sz="2400" dirty="0" smtClean="0"/>
              <a:t> for the distribution.  A mathematical model is an idealized description.  It gives a compact picture of the overall pattern of the data but ignores minor irregularities as well as outliers.</a:t>
            </a:r>
          </a:p>
          <a:p>
            <a:endParaRPr lang="en-US" sz="2400" dirty="0"/>
          </a:p>
          <a:p>
            <a:r>
              <a:rPr lang="en-US" sz="2400" dirty="0" smtClean="0"/>
              <a:t>We will see that it is easier to work with a smooth curve than with a histogram.  The reason is that the histogram depends on our choice of classes, while with a little care we can use a curve that does not depend on any choices we make.</a:t>
            </a:r>
            <a:endParaRPr lang="en-US" sz="2400" dirty="0"/>
          </a:p>
        </p:txBody>
      </p:sp>
    </p:spTree>
    <p:extLst>
      <p:ext uri="{BB962C8B-B14F-4D97-AF65-F5344CB8AC3E}">
        <p14:creationId xmlns:p14="http://schemas.microsoft.com/office/powerpoint/2010/main" val="89404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838200" y="1295400"/>
            <a:ext cx="7924800" cy="4524315"/>
          </a:xfrm>
          <a:prstGeom prst="rect">
            <a:avLst/>
          </a:prstGeom>
          <a:noFill/>
        </p:spPr>
        <p:txBody>
          <a:bodyPr wrap="square" rtlCol="0">
            <a:spAutoFit/>
          </a:bodyPr>
          <a:lstStyle/>
          <a:p>
            <a:r>
              <a:rPr lang="en-US" sz="2400" dirty="0" smtClean="0"/>
              <a:t>The mean score for an IQ test is _________ with a standard deviation of ________.  Find the following:</a:t>
            </a:r>
          </a:p>
          <a:p>
            <a:endParaRPr lang="en-US" sz="2400" dirty="0"/>
          </a:p>
          <a:p>
            <a:pPr marL="457200" indent="-457200">
              <a:buAutoNum type="arabicPeriod"/>
            </a:pPr>
            <a:r>
              <a:rPr lang="en-US" sz="2400" dirty="0" smtClean="0"/>
              <a:t>What is the range of scores that 68% of the scores will fall?</a:t>
            </a:r>
          </a:p>
          <a:p>
            <a:pPr marL="457200" indent="-457200">
              <a:buAutoNum type="arabicPeriod"/>
            </a:pPr>
            <a:endParaRPr lang="en-US" sz="2400" dirty="0"/>
          </a:p>
          <a:p>
            <a:pPr marL="457200" indent="-457200">
              <a:buAutoNum type="arabicPeriod"/>
            </a:pPr>
            <a:r>
              <a:rPr lang="en-US" sz="2400" dirty="0" smtClean="0"/>
              <a:t>What is the range of scores that 95% of the scores will fall?</a:t>
            </a:r>
          </a:p>
          <a:p>
            <a:pPr marL="457200" indent="-457200">
              <a:buAutoNum type="arabicPeriod"/>
            </a:pPr>
            <a:endParaRPr lang="en-US" sz="2400" dirty="0"/>
          </a:p>
          <a:p>
            <a:pPr marL="457200" indent="-457200">
              <a:buAutoNum type="arabicPeriod"/>
            </a:pPr>
            <a:r>
              <a:rPr lang="en-US" sz="2400" dirty="0" smtClean="0"/>
              <a:t>What is the range of scores that 99.7% of the scores will fall?</a:t>
            </a:r>
          </a:p>
          <a:p>
            <a:endParaRPr lang="en-US" sz="2400" dirty="0"/>
          </a:p>
        </p:txBody>
      </p:sp>
    </p:spTree>
    <p:extLst>
      <p:ext uri="{BB962C8B-B14F-4D97-AF65-F5344CB8AC3E}">
        <p14:creationId xmlns:p14="http://schemas.microsoft.com/office/powerpoint/2010/main" val="291998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381000" y="1447800"/>
            <a:ext cx="8534400" cy="3539430"/>
          </a:xfrm>
          <a:prstGeom prst="rect">
            <a:avLst/>
          </a:prstGeom>
          <a:noFill/>
        </p:spPr>
        <p:txBody>
          <a:bodyPr wrap="square" rtlCol="0">
            <a:spAutoFit/>
          </a:bodyPr>
          <a:lstStyle/>
          <a:p>
            <a:pPr marL="342900" indent="-342900">
              <a:buAutoNum type="arabicPeriod" startAt="4"/>
            </a:pPr>
            <a:r>
              <a:rPr lang="en-US" sz="2800" dirty="0" smtClean="0"/>
              <a:t>What percent of the scores range from 100 to 115?</a:t>
            </a:r>
          </a:p>
          <a:p>
            <a:pPr marL="342900" indent="-342900">
              <a:buAutoNum type="arabicPeriod" startAt="4"/>
            </a:pPr>
            <a:endParaRPr lang="en-US" sz="2800" dirty="0"/>
          </a:p>
          <a:p>
            <a:pPr marL="342900" indent="-342900">
              <a:buAutoNum type="arabicPeriod" startAt="4"/>
            </a:pPr>
            <a:r>
              <a:rPr lang="en-US" sz="2800" dirty="0" smtClean="0"/>
              <a:t>What percent of the scores are higher than 145?</a:t>
            </a:r>
          </a:p>
          <a:p>
            <a:pPr marL="342900" indent="-342900">
              <a:buAutoNum type="arabicPeriod" startAt="4"/>
            </a:pPr>
            <a:endParaRPr lang="en-US" sz="2800" dirty="0"/>
          </a:p>
          <a:p>
            <a:pPr marL="342900" indent="-342900">
              <a:buAutoNum type="arabicPeriod" startAt="4"/>
            </a:pPr>
            <a:r>
              <a:rPr lang="en-US" sz="2800" dirty="0" smtClean="0"/>
              <a:t>What percent of the scores are lower than 130?</a:t>
            </a:r>
          </a:p>
          <a:p>
            <a:pPr marL="342900" indent="-342900">
              <a:buAutoNum type="arabicPeriod" startAt="4"/>
            </a:pPr>
            <a:endParaRPr lang="en-US" sz="2800" dirty="0"/>
          </a:p>
          <a:p>
            <a:pPr marL="342900" indent="-342900">
              <a:buAutoNum type="arabicPeriod" startAt="4"/>
            </a:pPr>
            <a:r>
              <a:rPr lang="en-US" sz="2800" dirty="0" smtClean="0"/>
              <a:t>What percent of the scores are between 130 and 145?</a:t>
            </a:r>
            <a:endParaRPr lang="en-US" sz="2800" dirty="0"/>
          </a:p>
        </p:txBody>
      </p:sp>
    </p:spTree>
    <p:extLst>
      <p:ext uri="{BB962C8B-B14F-4D97-AF65-F5344CB8AC3E}">
        <p14:creationId xmlns:p14="http://schemas.microsoft.com/office/powerpoint/2010/main" val="102808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609600" y="1295400"/>
                <a:ext cx="7696200" cy="4524315"/>
              </a:xfrm>
              <a:prstGeom prst="rect">
                <a:avLst/>
              </a:prstGeom>
              <a:noFill/>
            </p:spPr>
            <p:txBody>
              <a:bodyPr wrap="square" rtlCol="0">
                <a:spAutoFit/>
              </a:bodyPr>
              <a:lstStyle/>
              <a:p>
                <a:r>
                  <a:rPr lang="en-US" sz="2400" dirty="0" smtClean="0"/>
                  <a:t>We will use a short notation N (</a:t>
                </a:r>
                <a14:m>
                  <m:oMath xmlns:m="http://schemas.openxmlformats.org/officeDocument/2006/math">
                    <m:r>
                      <a:rPr lang="en-US" sz="2400" i="1" smtClean="0">
                        <a:latin typeface="Cambria Math"/>
                        <a:ea typeface="Cambria Math"/>
                      </a:rPr>
                      <m:t>𝜇</m:t>
                    </m:r>
                    <m:r>
                      <a:rPr lang="en-US" sz="2400" b="0" i="1" smtClean="0">
                        <a:latin typeface="Cambria Math"/>
                        <a:ea typeface="Cambria Math"/>
                      </a:rPr>
                      <m:t>, </m:t>
                    </m:r>
                    <m:r>
                      <a:rPr lang="en-US" sz="2400" b="0" i="1" smtClean="0">
                        <a:latin typeface="Cambria Math"/>
                        <a:ea typeface="Cambria Math"/>
                      </a:rPr>
                      <m:t>𝜎</m:t>
                    </m:r>
                    <m:r>
                      <a:rPr lang="en-US" sz="2400" b="0" i="1" smtClean="0">
                        <a:latin typeface="Cambria Math"/>
                        <a:ea typeface="Cambria Math"/>
                      </a:rPr>
                      <m:t>)</m:t>
                    </m:r>
                  </m:oMath>
                </a14:m>
                <a:r>
                  <a:rPr lang="en-US" sz="2400" dirty="0" smtClean="0"/>
                  <a:t> to abbreviate the normal distribution with mean </a:t>
                </a:r>
                <a14:m>
                  <m:oMath xmlns:m="http://schemas.openxmlformats.org/officeDocument/2006/math">
                    <m:r>
                      <a:rPr lang="en-US" sz="2400" i="1" smtClean="0">
                        <a:latin typeface="Cambria Math"/>
                        <a:ea typeface="Cambria Math"/>
                      </a:rPr>
                      <m:t>𝜇</m:t>
                    </m:r>
                  </m:oMath>
                </a14:m>
                <a:r>
                  <a:rPr lang="en-US" sz="2400" dirty="0" smtClean="0"/>
                  <a:t> and standard deviation of </a:t>
                </a:r>
                <a14:m>
                  <m:oMath xmlns:m="http://schemas.openxmlformats.org/officeDocument/2006/math">
                    <m:r>
                      <a:rPr lang="en-US" sz="2400" i="1" smtClean="0">
                        <a:latin typeface="Cambria Math"/>
                        <a:ea typeface="Cambria Math"/>
                      </a:rPr>
                      <m:t>𝜎</m:t>
                    </m:r>
                  </m:oMath>
                </a14:m>
                <a:r>
                  <a:rPr lang="en-US" sz="2400" dirty="0" smtClean="0"/>
                  <a:t>.</a:t>
                </a:r>
              </a:p>
              <a:p>
                <a:r>
                  <a:rPr lang="en-US" sz="2400" dirty="0" smtClean="0"/>
                  <a:t>National test scores are frequently reported in terms of percentiles rather than raw scores.  If your score on the math portion of a test was reported as the 90</a:t>
                </a:r>
                <a:r>
                  <a:rPr lang="en-US" sz="2400" baseline="30000" dirty="0" smtClean="0"/>
                  <a:t>th</a:t>
                </a:r>
                <a:r>
                  <a:rPr lang="en-US" sz="2400" dirty="0" smtClean="0"/>
                  <a:t> percentile, then 90% of the students who took the exam scored lower than or equal to your score.  Remember the median is the 50</a:t>
                </a:r>
                <a:r>
                  <a:rPr lang="en-US" sz="2400" baseline="30000" dirty="0" smtClean="0"/>
                  <a:t>th</a:t>
                </a:r>
                <a:r>
                  <a:rPr lang="en-US" sz="2400" dirty="0" smtClean="0"/>
                  <a:t> percentile, Q1 is the 25</a:t>
                </a:r>
                <a:r>
                  <a:rPr lang="en-US" sz="2400" baseline="30000" dirty="0" smtClean="0"/>
                  <a:t>th</a:t>
                </a:r>
                <a:r>
                  <a:rPr lang="en-US" sz="2400" dirty="0" smtClean="0"/>
                  <a:t> percentile, and Q3 is the 75</a:t>
                </a:r>
                <a:r>
                  <a:rPr lang="en-US" sz="2400" baseline="30000" dirty="0" smtClean="0"/>
                  <a:t>th</a:t>
                </a:r>
                <a:r>
                  <a:rPr lang="en-US" sz="2400" dirty="0" smtClean="0"/>
                  <a:t> percentile. </a:t>
                </a:r>
              </a:p>
              <a:p>
                <a:r>
                  <a:rPr lang="en-US" sz="2400" dirty="0" smtClean="0"/>
                  <a:t>In the previous example about IQ scores, what is the percentile associated with a score of 115?</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1295400"/>
                <a:ext cx="7696200" cy="4524315"/>
              </a:xfrm>
              <a:prstGeom prst="rect">
                <a:avLst/>
              </a:prstGeom>
              <a:blipFill rotWithShape="1">
                <a:blip r:embed="rId2"/>
                <a:stretch>
                  <a:fillRect l="-1188" t="-943" r="-1584" b="-2156"/>
                </a:stretch>
              </a:blipFill>
            </p:spPr>
            <p:txBody>
              <a:bodyPr/>
              <a:lstStyle/>
              <a:p>
                <a:r>
                  <a:rPr lang="en-US">
                    <a:noFill/>
                  </a:rPr>
                  <a:t> </a:t>
                </a:r>
              </a:p>
            </p:txBody>
          </p:sp>
        </mc:Fallback>
      </mc:AlternateContent>
    </p:spTree>
    <p:extLst>
      <p:ext uri="{BB962C8B-B14F-4D97-AF65-F5344CB8AC3E}">
        <p14:creationId xmlns:p14="http://schemas.microsoft.com/office/powerpoint/2010/main" val="1226320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533400" y="1447800"/>
            <a:ext cx="8077200" cy="2308324"/>
          </a:xfrm>
          <a:prstGeom prst="rect">
            <a:avLst/>
          </a:prstGeom>
          <a:noFill/>
        </p:spPr>
        <p:txBody>
          <a:bodyPr wrap="square" rtlCol="0">
            <a:spAutoFit/>
          </a:bodyPr>
          <a:lstStyle/>
          <a:p>
            <a:r>
              <a:rPr lang="en-US" sz="3600" dirty="0" smtClean="0"/>
              <a:t>Complete the exercises for Chapter 2 Section 1 except the following:</a:t>
            </a:r>
          </a:p>
          <a:p>
            <a:endParaRPr lang="en-US" sz="3600" dirty="0"/>
          </a:p>
          <a:p>
            <a:r>
              <a:rPr lang="en-US" sz="3600" dirty="0" smtClean="0"/>
              <a:t>2.5, 2.10, 2.16, 2.17, 2.18</a:t>
            </a:r>
            <a:endParaRPr lang="en-US" sz="3600" dirty="0"/>
          </a:p>
        </p:txBody>
      </p:sp>
    </p:spTree>
    <p:extLst>
      <p:ext uri="{BB962C8B-B14F-4D97-AF65-F5344CB8AC3E}">
        <p14:creationId xmlns:p14="http://schemas.microsoft.com/office/powerpoint/2010/main" val="136822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5" name="TextBox 4"/>
          <p:cNvSpPr txBox="1"/>
          <p:nvPr/>
        </p:nvSpPr>
        <p:spPr>
          <a:xfrm>
            <a:off x="381000" y="967632"/>
            <a:ext cx="4419600" cy="369332"/>
          </a:xfrm>
          <a:prstGeom prst="rect">
            <a:avLst/>
          </a:prstGeom>
          <a:noFill/>
        </p:spPr>
        <p:txBody>
          <a:bodyPr wrap="square" rtlCol="0">
            <a:spAutoFit/>
          </a:bodyPr>
          <a:lstStyle/>
          <a:p>
            <a:r>
              <a:rPr lang="en-US" dirty="0" smtClean="0"/>
              <a:t>Figure 2.2 on page 78</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936" y="1336964"/>
            <a:ext cx="6608928" cy="539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35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533400" y="1371600"/>
            <a:ext cx="3124200" cy="381000"/>
          </a:xfrm>
          <a:prstGeom prst="rect">
            <a:avLst/>
          </a:prstGeom>
          <a:noFill/>
        </p:spPr>
        <p:txBody>
          <a:bodyPr wrap="square" rtlCol="0">
            <a:spAutoFit/>
          </a:bodyPr>
          <a:lstStyle/>
          <a:p>
            <a:r>
              <a:rPr lang="en-US" dirty="0" smtClean="0"/>
              <a:t>Figure 2.3 a page 79</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667000" y="1035838"/>
            <a:ext cx="6296891" cy="533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8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685800" y="1371600"/>
            <a:ext cx="3962400" cy="381000"/>
          </a:xfrm>
          <a:prstGeom prst="rect">
            <a:avLst/>
          </a:prstGeom>
          <a:noFill/>
        </p:spPr>
        <p:txBody>
          <a:bodyPr wrap="square" rtlCol="0">
            <a:spAutoFit/>
          </a:bodyPr>
          <a:lstStyle/>
          <a:p>
            <a:r>
              <a:rPr lang="en-US" dirty="0" smtClean="0"/>
              <a:t>Figure 2.3 b page 80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85235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61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609600" y="1143000"/>
            <a:ext cx="7467600" cy="5262979"/>
          </a:xfrm>
          <a:prstGeom prst="rect">
            <a:avLst/>
          </a:prstGeom>
          <a:noFill/>
        </p:spPr>
        <p:txBody>
          <a:bodyPr wrap="square" rtlCol="0">
            <a:spAutoFit/>
          </a:bodyPr>
          <a:lstStyle/>
          <a:p>
            <a:r>
              <a:rPr lang="en-US" sz="2800" u="sng" dirty="0" smtClean="0"/>
              <a:t>Density Curve</a:t>
            </a:r>
          </a:p>
          <a:p>
            <a:endParaRPr lang="en-US" sz="2800" u="sng" dirty="0"/>
          </a:p>
          <a:p>
            <a:r>
              <a:rPr lang="en-US" sz="2800" dirty="0" smtClean="0"/>
              <a:t>A density curve is a curve that</a:t>
            </a:r>
          </a:p>
          <a:p>
            <a:pPr marL="457200" indent="-457200">
              <a:buFont typeface="Arial" pitchFamily="34" charset="0"/>
              <a:buChar char="•"/>
            </a:pPr>
            <a:r>
              <a:rPr lang="en-US" sz="2800" dirty="0"/>
              <a:t> </a:t>
            </a:r>
            <a:r>
              <a:rPr lang="en-US" sz="2800" dirty="0" smtClean="0"/>
              <a:t>is always on or above the horizontal axis, and</a:t>
            </a:r>
          </a:p>
          <a:p>
            <a:pPr marL="457200" indent="-457200">
              <a:buFont typeface="Arial" pitchFamily="34" charset="0"/>
              <a:buChar char="•"/>
            </a:pPr>
            <a:r>
              <a:rPr lang="en-US" sz="2800" dirty="0" smtClean="0"/>
              <a:t>has area exactly 1 underneath it.</a:t>
            </a:r>
          </a:p>
          <a:p>
            <a:endParaRPr lang="en-US" sz="2800" dirty="0"/>
          </a:p>
          <a:p>
            <a:r>
              <a:rPr lang="en-US" sz="2800" dirty="0" smtClean="0"/>
              <a:t>A density curve describes the overall pattern of a distribution.  The area under the curve and above the range of values is the proportion of all observations that fall in that range.</a:t>
            </a:r>
          </a:p>
          <a:p>
            <a:r>
              <a:rPr lang="en-US" sz="2800" dirty="0" smtClean="0"/>
              <a:t>Figure 2.3 a and 2.3 b are normal curves.</a:t>
            </a:r>
            <a:endParaRPr lang="en-US" sz="2800" dirty="0"/>
          </a:p>
        </p:txBody>
      </p:sp>
    </p:spTree>
    <p:extLst>
      <p:ext uri="{BB962C8B-B14F-4D97-AF65-F5344CB8AC3E}">
        <p14:creationId xmlns:p14="http://schemas.microsoft.com/office/powerpoint/2010/main" val="203252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54182" y="980420"/>
            <a:ext cx="7762875" cy="561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Tree>
    <p:extLst>
      <p:ext uri="{BB962C8B-B14F-4D97-AF65-F5344CB8AC3E}">
        <p14:creationId xmlns:p14="http://schemas.microsoft.com/office/powerpoint/2010/main" val="49226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685800" y="1219200"/>
            <a:ext cx="7772400" cy="4524315"/>
          </a:xfrm>
          <a:prstGeom prst="rect">
            <a:avLst/>
          </a:prstGeom>
          <a:noFill/>
        </p:spPr>
        <p:txBody>
          <a:bodyPr wrap="square" rtlCol="0">
            <a:spAutoFit/>
          </a:bodyPr>
          <a:lstStyle/>
          <a:p>
            <a:r>
              <a:rPr lang="en-US" sz="2400" dirty="0" smtClean="0"/>
              <a:t>The median and mean of a density curve</a:t>
            </a:r>
          </a:p>
          <a:p>
            <a:endParaRPr lang="en-US" sz="2400" dirty="0"/>
          </a:p>
          <a:p>
            <a:r>
              <a:rPr lang="en-US" sz="2400" dirty="0" smtClean="0"/>
              <a:t>Our measures of center and spread apply to density curves as well as to actual sets of observations.  The median and quartiles are easy.  Areas under the density curve represent proportions of the total number of observations.  The median is the point half the observations on either side.  So </a:t>
            </a:r>
            <a:r>
              <a:rPr lang="en-US" sz="2400" b="1" dirty="0" smtClean="0"/>
              <a:t>the median of a density curve is the equal-areas point</a:t>
            </a:r>
            <a:r>
              <a:rPr lang="en-US" sz="2400" dirty="0" smtClean="0"/>
              <a:t>, the point with half of the area under the curve to the left and the other half to the right. Similarly, the quartiles break the curve into quarters, each is ¼ (25%) of the area under the curve</a:t>
            </a:r>
            <a:endParaRPr lang="en-US" sz="2400" dirty="0"/>
          </a:p>
        </p:txBody>
      </p:sp>
    </p:spTree>
    <p:extLst>
      <p:ext uri="{BB962C8B-B14F-4D97-AF65-F5344CB8AC3E}">
        <p14:creationId xmlns:p14="http://schemas.microsoft.com/office/powerpoint/2010/main" val="380705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20000" cy="523220"/>
          </a:xfrm>
          <a:prstGeom prst="rect">
            <a:avLst/>
          </a:prstGeom>
          <a:noFill/>
        </p:spPr>
        <p:txBody>
          <a:bodyPr wrap="square" rtlCol="0">
            <a:spAutoFit/>
          </a:bodyPr>
          <a:lstStyle/>
          <a:p>
            <a:pPr algn="ctr"/>
            <a:r>
              <a:rPr lang="en-US" sz="2800" dirty="0" smtClean="0"/>
              <a:t>Density Curves and the Normal Distributions</a:t>
            </a:r>
            <a:endParaRPr lang="en-US" sz="2800" dirty="0"/>
          </a:p>
        </p:txBody>
      </p:sp>
      <p:sp>
        <p:nvSpPr>
          <p:cNvPr id="3" name="TextBox 2"/>
          <p:cNvSpPr txBox="1"/>
          <p:nvPr/>
        </p:nvSpPr>
        <p:spPr>
          <a:xfrm>
            <a:off x="533400" y="1295400"/>
            <a:ext cx="7924800" cy="4401205"/>
          </a:xfrm>
          <a:prstGeom prst="rect">
            <a:avLst/>
          </a:prstGeom>
          <a:noFill/>
        </p:spPr>
        <p:txBody>
          <a:bodyPr wrap="square" rtlCol="0">
            <a:spAutoFit/>
          </a:bodyPr>
          <a:lstStyle/>
          <a:p>
            <a:r>
              <a:rPr lang="en-US" sz="2800" dirty="0" smtClean="0"/>
              <a:t>What about the mean?  The mean of a set of observations is their arithmetic average.  If we think of the observations as weights strung out along a thin rod, the mean is the point at which the rod would balance.  If we look at a density curve as a solid object, the mean is the point at which the curve would balance.  The mean and median of a symmetric density curve are equal.  The mean of a skewed curve is pulled from the median in the direction of the long tail.</a:t>
            </a:r>
            <a:endParaRPr lang="en-US" sz="2800" dirty="0"/>
          </a:p>
        </p:txBody>
      </p:sp>
    </p:spTree>
    <p:extLst>
      <p:ext uri="{BB962C8B-B14F-4D97-AF65-F5344CB8AC3E}">
        <p14:creationId xmlns:p14="http://schemas.microsoft.com/office/powerpoint/2010/main" val="11296580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143</TotalTime>
  <Words>930</Words>
  <Application>Microsoft Office PowerPoint</Application>
  <PresentationFormat>On-screen Show (4:3)</PresentationFormat>
  <Paragraphs>83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Franklin Gothic Book</vt:lpstr>
      <vt:lpstr>Franklin Gothic Medium</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Angela</dc:creator>
  <cp:lastModifiedBy>Marshall, Angela</cp:lastModifiedBy>
  <cp:revision>13</cp:revision>
  <cp:lastPrinted>2016-09-07T18:22:34Z</cp:lastPrinted>
  <dcterms:created xsi:type="dcterms:W3CDTF">2011-08-31T10:52:11Z</dcterms:created>
  <dcterms:modified xsi:type="dcterms:W3CDTF">2016-09-07T18:25:07Z</dcterms:modified>
</cp:coreProperties>
</file>