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9309100"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0"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47742"/>
          </a:xfrm>
          <a:prstGeom prst="rect">
            <a:avLst/>
          </a:prstGeom>
        </p:spPr>
        <p:txBody>
          <a:bodyPr vert="horz" lIns="92930" tIns="46465" rIns="92930" bIns="46465" rtlCol="0"/>
          <a:lstStyle>
            <a:lvl1pPr algn="r">
              <a:defRPr sz="1200"/>
            </a:lvl1pPr>
          </a:lstStyle>
          <a:p>
            <a:fld id="{5F8E472A-B41F-4ECB-967D-89087556221C}" type="datetimeFigureOut">
              <a:rPr lang="en-US" smtClean="0"/>
              <a:t>9/5/2013</a:t>
            </a:fld>
            <a:endParaRPr lang="en-US"/>
          </a:p>
        </p:txBody>
      </p:sp>
      <p:sp>
        <p:nvSpPr>
          <p:cNvPr id="4" name="Footer Placeholder 3"/>
          <p:cNvSpPr>
            <a:spLocks noGrp="1"/>
          </p:cNvSpPr>
          <p:nvPr>
            <p:ph type="ftr" sz="quarter" idx="2"/>
          </p:nvPr>
        </p:nvSpPr>
        <p:spPr>
          <a:xfrm>
            <a:off x="0" y="6605889"/>
            <a:ext cx="4033943" cy="347742"/>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30" tIns="46465" rIns="92930" bIns="46465" rtlCol="0" anchor="b"/>
          <a:lstStyle>
            <a:lvl1pPr algn="r">
              <a:defRPr sz="1200"/>
            </a:lvl1pPr>
          </a:lstStyle>
          <a:p>
            <a:fld id="{059BAC99-C188-4C56-9C74-7F90282A5316}" type="slidenum">
              <a:rPr lang="en-US" smtClean="0"/>
              <a:t>‹#›</a:t>
            </a:fld>
            <a:endParaRPr lang="en-US"/>
          </a:p>
        </p:txBody>
      </p:sp>
    </p:spTree>
    <p:extLst>
      <p:ext uri="{BB962C8B-B14F-4D97-AF65-F5344CB8AC3E}">
        <p14:creationId xmlns:p14="http://schemas.microsoft.com/office/powerpoint/2010/main" val="16339370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04905F-D28F-4DCB-B4D9-6743B9434BFB}"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285675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4905F-D28F-4DCB-B4D9-6743B9434BFB}"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1402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4905F-D28F-4DCB-B4D9-6743B9434BFB}"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94737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04905F-D28F-4DCB-B4D9-6743B9434BFB}"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384823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04905F-D28F-4DCB-B4D9-6743B9434BFB}"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327059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04905F-D28F-4DCB-B4D9-6743B9434BFB}"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316981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04905F-D28F-4DCB-B4D9-6743B9434BFB}" type="datetimeFigureOut">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356576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4905F-D28F-4DCB-B4D9-6743B9434BFB}" type="datetimeFigureOut">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92931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4905F-D28F-4DCB-B4D9-6743B9434BFB}" type="datetimeFigureOut">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53256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4905F-D28F-4DCB-B4D9-6743B9434BFB}"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250619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4905F-D28F-4DCB-B4D9-6743B9434BFB}"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6E8B3-E587-45AE-8A42-327FF80D9FED}" type="slidenum">
              <a:rPr lang="en-US" smtClean="0"/>
              <a:t>‹#›</a:t>
            </a:fld>
            <a:endParaRPr lang="en-US"/>
          </a:p>
        </p:txBody>
      </p:sp>
    </p:spTree>
    <p:extLst>
      <p:ext uri="{BB962C8B-B14F-4D97-AF65-F5344CB8AC3E}">
        <p14:creationId xmlns:p14="http://schemas.microsoft.com/office/powerpoint/2010/main" val="228716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4905F-D28F-4DCB-B4D9-6743B9434BFB}" type="datetimeFigureOut">
              <a:rPr lang="en-US" smtClean="0"/>
              <a:t>9/5/2013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6E8B3-E587-45AE-8A42-327FF80D9FED}" type="slidenum">
              <a:rPr lang="en-US" smtClean="0"/>
              <a:t>‹#›</a:t>
            </a:fld>
            <a:endParaRPr lang="en-US"/>
          </a:p>
        </p:txBody>
      </p:sp>
    </p:spTree>
    <p:extLst>
      <p:ext uri="{BB962C8B-B14F-4D97-AF65-F5344CB8AC3E}">
        <p14:creationId xmlns:p14="http://schemas.microsoft.com/office/powerpoint/2010/main" val="22572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0" y="5912"/>
            <a:ext cx="9639300" cy="184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Century Gothic" pitchFamily="34" charset="0"/>
              </a:rPr>
              <a:t>Sample Data</a:t>
            </a:r>
            <a:endParaRPr lang="en-US" dirty="0">
              <a:latin typeface="Century Gothic" pitchFamily="34" charset="0"/>
            </a:endParaRPr>
          </a:p>
        </p:txBody>
      </p:sp>
      <p:sp>
        <p:nvSpPr>
          <p:cNvPr id="5" name="Rectangle 2"/>
          <p:cNvSpPr txBox="1">
            <a:spLocks noChangeArrowheads="1"/>
          </p:cNvSpPr>
          <p:nvPr/>
        </p:nvSpPr>
        <p:spPr>
          <a:xfrm>
            <a:off x="0" y="628212"/>
            <a:ext cx="9232900" cy="59690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1188">
              <a:lnSpc>
                <a:spcPct val="80000"/>
              </a:lnSpc>
              <a:spcBef>
                <a:spcPct val="0"/>
              </a:spcBef>
              <a:buSzPct val="69000"/>
              <a:buFont typeface="Palatino" charset="0"/>
              <a:buBlip>
                <a:blip r:embed="rId2"/>
              </a:buBlip>
            </a:pPr>
            <a:r>
              <a:rPr lang="en-US" dirty="0" smtClean="0">
                <a:latin typeface="Century Gothic" pitchFamily="34" charset="0"/>
                <a:ea typeface="Palatino Bold" charset="0"/>
                <a:cs typeface="Palatino Bold" charset="0"/>
                <a:sym typeface="Palatino Bold" charset="0"/>
              </a:rPr>
              <a:t>Consider the following test scores for a small class:</a:t>
            </a:r>
            <a:endParaRPr lang="en-US" dirty="0">
              <a:latin typeface="Century Gothic" pitchFamily="34" charset="0"/>
              <a:ea typeface="ヒラギノ明朝 ProN W6" charset="0"/>
              <a:cs typeface="ヒラギノ明朝 ProN W6" charset="0"/>
              <a:sym typeface="Palatino Bold" charset="0"/>
            </a:endParaRPr>
          </a:p>
        </p:txBody>
      </p:sp>
      <p:graphicFrame>
        <p:nvGraphicFramePr>
          <p:cNvPr id="6" name="Group 3"/>
          <p:cNvGraphicFramePr>
            <a:graphicFrameLocks noGrp="1"/>
          </p:cNvGraphicFramePr>
          <p:nvPr>
            <p:extLst>
              <p:ext uri="{D42A27DB-BD31-4B8C-83A1-F6EECF244321}">
                <p14:modId xmlns:p14="http://schemas.microsoft.com/office/powerpoint/2010/main" val="3194786847"/>
              </p:ext>
            </p:extLst>
          </p:nvPr>
        </p:nvGraphicFramePr>
        <p:xfrm>
          <a:off x="216693" y="1447800"/>
          <a:ext cx="8851108" cy="1206500"/>
        </p:xfrm>
        <a:graphic>
          <a:graphicData uri="http://schemas.openxmlformats.org/drawingml/2006/table">
            <a:tbl>
              <a:tblPr/>
              <a:tblGrid>
                <a:gridCol w="680737"/>
                <a:gridCol w="680737"/>
                <a:gridCol w="680737"/>
                <a:gridCol w="680737"/>
                <a:gridCol w="680737"/>
                <a:gridCol w="680737"/>
                <a:gridCol w="682264"/>
                <a:gridCol w="680737"/>
                <a:gridCol w="680737"/>
                <a:gridCol w="680737"/>
                <a:gridCol w="680737"/>
                <a:gridCol w="680737"/>
                <a:gridCol w="680737"/>
              </a:tblGrid>
              <a:tr h="603250">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81</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74</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93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78</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75</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67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r>
              <a:tr h="603250">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FF0000"/>
                          </a:solidFill>
                          <a:effectLst/>
                          <a:latin typeface="Palatino Bold" charset="0"/>
                          <a:ea typeface="Palatino Bold" charset="0"/>
                          <a:cs typeface="Palatino Bold" charset="0"/>
                          <a:sym typeface="Palatino Bold" charset="0"/>
                        </a:rPr>
                        <a:t>86</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90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85</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84</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82</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72</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endParaRPr kumimoji="0" lang="en-US" sz="2400" b="0" i="0" u="none" strike="noStrike" cap="none" normalizeH="0" baseline="0" dirty="0" smtClean="0">
                        <a:ln>
                          <a:noFill/>
                        </a:ln>
                        <a:solidFill>
                          <a:srgbClr val="191919"/>
                        </a:solidFill>
                        <a:effectLst/>
                        <a:latin typeface="Palatino Bold" charset="0"/>
                        <a:ea typeface="ヒラギノ明朝 ProN W6" charset="0"/>
                        <a:cs typeface="ヒラギノ明朝 ProN W6" charset="0"/>
                        <a:sym typeface="Palatino Bold" charset="0"/>
                      </a:endParaRP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Rectangle 97"/>
          <p:cNvSpPr>
            <a:spLocks/>
          </p:cNvSpPr>
          <p:nvPr/>
        </p:nvSpPr>
        <p:spPr bwMode="auto">
          <a:xfrm>
            <a:off x="228600" y="2558284"/>
            <a:ext cx="8915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800" dirty="0">
                <a:solidFill>
                  <a:srgbClr val="806216"/>
                </a:solidFill>
                <a:latin typeface="Century Gothic" pitchFamily="34" charset="0"/>
                <a:ea typeface="Palatino Bold" charset="0"/>
                <a:cs typeface="Palatino Bold" charset="0"/>
                <a:sym typeface="Palatino Bold" charset="0"/>
              </a:rPr>
              <a:t>Jenny’s score is noted in red.  How did she perform on this test relative to her peers?</a:t>
            </a:r>
          </a:p>
        </p:txBody>
      </p:sp>
      <p:grpSp>
        <p:nvGrpSpPr>
          <p:cNvPr id="8" name="Group 100"/>
          <p:cNvGrpSpPr>
            <a:grpSpLocks/>
          </p:cNvGrpSpPr>
          <p:nvPr/>
        </p:nvGrpSpPr>
        <p:grpSpPr bwMode="auto">
          <a:xfrm>
            <a:off x="81893" y="3593115"/>
            <a:ext cx="2717800" cy="3124200"/>
            <a:chOff x="0" y="0"/>
            <a:chExt cx="1712" cy="1968"/>
          </a:xfrm>
        </p:grpSpPr>
        <p:sp>
          <p:nvSpPr>
            <p:cNvPr id="9" name="Rectangle 98"/>
            <p:cNvSpPr>
              <a:spLocks/>
            </p:cNvSpPr>
            <p:nvPr/>
          </p:nvSpPr>
          <p:spPr bwMode="auto">
            <a:xfrm>
              <a:off x="0" y="0"/>
              <a:ext cx="1712" cy="1968"/>
            </a:xfrm>
            <a:prstGeom prst="rect">
              <a:avLst/>
            </a:prstGeom>
            <a:solidFill>
              <a:srgbClr val="FFFFFF"/>
            </a:solidFill>
            <a:ln>
              <a:noFill/>
            </a:ln>
            <a:effectLst>
              <a:outerShdw blurRad="127000" dist="76199" dir="2700000" algn="ctr" rotWithShape="0">
                <a:srgbClr val="000000">
                  <a:alpha val="75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en-US">
                <a:latin typeface="Century Gothic" pitchFamily="34" charset="0"/>
              </a:endParaRPr>
            </a:p>
          </p:txBody>
        </p:sp>
        <p:sp>
          <p:nvSpPr>
            <p:cNvPr id="10" name="Rectangle 99"/>
            <p:cNvSpPr>
              <a:spLocks/>
            </p:cNvSpPr>
            <p:nvPr/>
          </p:nvSpPr>
          <p:spPr bwMode="auto">
            <a:xfrm>
              <a:off x="0" y="24"/>
              <a:ext cx="171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200" dirty="0">
                  <a:solidFill>
                    <a:schemeClr val="tx1"/>
                  </a:solidFill>
                  <a:latin typeface="Century Gothic" pitchFamily="34" charset="0"/>
                  <a:ea typeface="Bradley Hand ITC TT-Bold" charset="0"/>
                  <a:cs typeface="Bradley Hand ITC TT-Bold" charset="0"/>
                  <a:sym typeface="Bradley Hand ITC TT-Bold" charset="0"/>
                </a:rPr>
                <a:t>6 |  7</a:t>
              </a:r>
            </a:p>
            <a:p>
              <a:r>
                <a:rPr lang="en-US" sz="3200" dirty="0">
                  <a:solidFill>
                    <a:schemeClr val="tx1"/>
                  </a:solidFill>
                  <a:latin typeface="Century Gothic" pitchFamily="34" charset="0"/>
                  <a:ea typeface="Bradley Hand ITC TT-Bold" charset="0"/>
                  <a:cs typeface="Bradley Hand ITC TT-Bold" charset="0"/>
                  <a:sym typeface="Bradley Hand ITC TT-Bold" charset="0"/>
                </a:rPr>
                <a:t>7 | 2334</a:t>
              </a:r>
            </a:p>
            <a:p>
              <a:r>
                <a:rPr lang="en-US" sz="3200" dirty="0">
                  <a:solidFill>
                    <a:schemeClr val="tx1"/>
                  </a:solidFill>
                  <a:latin typeface="Century Gothic" pitchFamily="34" charset="0"/>
                  <a:ea typeface="Bradley Hand ITC TT-Bold" charset="0"/>
                  <a:cs typeface="Bradley Hand ITC TT-Bold" charset="0"/>
                  <a:sym typeface="Bradley Hand ITC TT-Bold" charset="0"/>
                </a:rPr>
                <a:t>7 | 5777899</a:t>
              </a:r>
            </a:p>
            <a:p>
              <a:r>
                <a:rPr lang="en-US" sz="3200" dirty="0">
                  <a:solidFill>
                    <a:schemeClr val="tx1"/>
                  </a:solidFill>
                  <a:latin typeface="Century Gothic" pitchFamily="34" charset="0"/>
                  <a:ea typeface="Bradley Hand ITC TT-Bold" charset="0"/>
                  <a:cs typeface="Bradley Hand ITC TT-Bold" charset="0"/>
                  <a:sym typeface="Bradley Hand ITC TT-Bold" charset="0"/>
                </a:rPr>
                <a:t>8 | 00123334</a:t>
              </a:r>
            </a:p>
            <a:p>
              <a:r>
                <a:rPr lang="en-US" sz="3200" dirty="0">
                  <a:solidFill>
                    <a:schemeClr val="tx1"/>
                  </a:solidFill>
                  <a:latin typeface="Century Gothic" pitchFamily="34" charset="0"/>
                  <a:ea typeface="Bradley Hand ITC TT-Bold" charset="0"/>
                  <a:cs typeface="Bradley Hand ITC TT-Bold" charset="0"/>
                  <a:sym typeface="Bradley Hand ITC TT-Bold" charset="0"/>
                </a:rPr>
                <a:t>8 | 5</a:t>
              </a:r>
              <a:r>
                <a:rPr lang="en-US" sz="3200" dirty="0">
                  <a:solidFill>
                    <a:srgbClr val="FF0000"/>
                  </a:solidFill>
                  <a:latin typeface="Century Gothic" pitchFamily="34" charset="0"/>
                  <a:ea typeface="Bradley Hand ITC TT-Bold" charset="0"/>
                  <a:cs typeface="Bradley Hand ITC TT-Bold" charset="0"/>
                  <a:sym typeface="Bradley Hand ITC TT-Bold" charset="0"/>
                </a:rPr>
                <a:t>6</a:t>
              </a:r>
              <a:r>
                <a:rPr lang="en-US" sz="3200" dirty="0">
                  <a:solidFill>
                    <a:schemeClr val="tx1"/>
                  </a:solidFill>
                  <a:latin typeface="Century Gothic" pitchFamily="34" charset="0"/>
                  <a:ea typeface="Bradley Hand ITC TT-Bold" charset="0"/>
                  <a:cs typeface="Bradley Hand ITC TT-Bold" charset="0"/>
                  <a:sym typeface="Bradley Hand ITC TT-Bold" charset="0"/>
                </a:rPr>
                <a:t>9</a:t>
              </a:r>
            </a:p>
            <a:p>
              <a:r>
                <a:rPr lang="en-US" sz="3200" dirty="0">
                  <a:solidFill>
                    <a:schemeClr val="tx1"/>
                  </a:solidFill>
                  <a:latin typeface="Century Gothic" pitchFamily="34" charset="0"/>
                  <a:ea typeface="Bradley Hand ITC TT-Bold" charset="0"/>
                  <a:cs typeface="Bradley Hand ITC TT-Bold" charset="0"/>
                  <a:sym typeface="Bradley Hand ITC TT-Bold" charset="0"/>
                </a:rPr>
                <a:t>9 | 03</a:t>
              </a:r>
            </a:p>
          </p:txBody>
        </p:sp>
      </p:grpSp>
      <p:grpSp>
        <p:nvGrpSpPr>
          <p:cNvPr id="11" name="Group 103"/>
          <p:cNvGrpSpPr>
            <a:grpSpLocks/>
          </p:cNvGrpSpPr>
          <p:nvPr/>
        </p:nvGrpSpPr>
        <p:grpSpPr bwMode="auto">
          <a:xfrm>
            <a:off x="2781300" y="3463925"/>
            <a:ext cx="6134100" cy="2984500"/>
            <a:chOff x="0" y="0"/>
            <a:chExt cx="4169" cy="2148"/>
          </a:xfrm>
        </p:grpSpPr>
        <p:pic>
          <p:nvPicPr>
            <p:cNvPr id="12" name="Picture 101"/>
            <p:cNvPicPr>
              <a:picLocks noChangeArrowheads="1"/>
            </p:cNvPicPr>
            <p:nvPr/>
          </p:nvPicPr>
          <p:blipFill>
            <a:blip r:embed="rId3"/>
            <a:srcRect/>
            <a:stretch>
              <a:fillRect/>
            </a:stretch>
          </p:blipFill>
          <p:spPr bwMode="auto">
            <a:xfrm>
              <a:off x="0" y="0"/>
              <a:ext cx="4169" cy="1560"/>
            </a:xfrm>
            <a:prstGeom prst="rect">
              <a:avLst/>
            </a:prstGeom>
            <a:noFill/>
            <a:ln>
              <a:noFill/>
            </a:ln>
            <a:effectLst>
              <a:outerShdw blurRad="127000" dist="761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 name="Rectangle 102"/>
            <p:cNvSpPr>
              <a:spLocks/>
            </p:cNvSpPr>
            <p:nvPr/>
          </p:nvSpPr>
          <p:spPr bwMode="auto">
            <a:xfrm>
              <a:off x="55" y="1612"/>
              <a:ext cx="406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lnSpc>
                  <a:spcPct val="80000"/>
                </a:lnSpc>
              </a:pPr>
              <a:r>
                <a:rPr lang="en-US" sz="2800">
                  <a:solidFill>
                    <a:srgbClr val="804000"/>
                  </a:solidFill>
                  <a:latin typeface="Century Gothic" pitchFamily="34" charset="0"/>
                  <a:ea typeface="Palatino Bold Italic" charset="0"/>
                  <a:cs typeface="Palatino Bold Italic" charset="0"/>
                  <a:sym typeface="Palatino Bold Italic" charset="0"/>
                </a:rPr>
                <a:t>Her score is “above average”...</a:t>
              </a:r>
            </a:p>
            <a:p>
              <a:pPr algn="ctr">
                <a:lnSpc>
                  <a:spcPct val="80000"/>
                </a:lnSpc>
              </a:pPr>
              <a:r>
                <a:rPr lang="en-US" sz="2800">
                  <a:solidFill>
                    <a:srgbClr val="804000"/>
                  </a:solidFill>
                  <a:latin typeface="Century Gothic" pitchFamily="34" charset="0"/>
                  <a:ea typeface="Palatino Bold Italic" charset="0"/>
                  <a:cs typeface="Palatino Bold Italic" charset="0"/>
                  <a:sym typeface="Palatino Bold Italic" charset="0"/>
                </a:rPr>
                <a:t>but how far above average is it?</a:t>
              </a:r>
            </a:p>
          </p:txBody>
        </p:sp>
      </p:grpSp>
    </p:spTree>
    <p:extLst>
      <p:ext uri="{BB962C8B-B14F-4D97-AF65-F5344CB8AC3E}">
        <p14:creationId xmlns:p14="http://schemas.microsoft.com/office/powerpoint/2010/main" val="17567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009536" presetClass="entr" presetSubtype="66240552"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009536" presetClass="entr" presetSubtype="6624068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381000"/>
                <a:ext cx="8458200" cy="2965427"/>
              </a:xfrm>
              <a:prstGeom prst="rect">
                <a:avLst/>
              </a:prstGeom>
              <a:noFill/>
            </p:spPr>
            <p:txBody>
              <a:bodyPr wrap="square" rtlCol="0">
                <a:spAutoFit/>
              </a:bodyPr>
              <a:lstStyle/>
              <a:p>
                <a:pPr algn="ctr"/>
                <a:r>
                  <a:rPr lang="en-US" sz="4400" b="1" dirty="0" smtClean="0">
                    <a:latin typeface="Century Gothic" pitchFamily="34" charset="0"/>
                  </a:rPr>
                  <a:t>Example</a:t>
                </a:r>
              </a:p>
              <a:p>
                <a:r>
                  <a:rPr lang="en-US" sz="3200" b="1" dirty="0" smtClean="0">
                    <a:latin typeface="Century Gothic" pitchFamily="34" charset="0"/>
                  </a:rPr>
                  <a:t>What proportion of all young women are less than 69 inches tall?  This proportion is the area under the N (64.5, 2.5) curve to the left of point 68.  </a:t>
                </a:r>
                <a14:m>
                  <m:oMath xmlns:m="http://schemas.openxmlformats.org/officeDocument/2006/math">
                    <m:r>
                      <a:rPr lang="en-US" sz="3200" b="1" i="1" smtClean="0">
                        <a:latin typeface="Cambria Math"/>
                      </a:rPr>
                      <m:t>𝒛</m:t>
                    </m:r>
                    <m:r>
                      <a:rPr lang="en-US" sz="3200" b="1" i="1" smtClean="0">
                        <a:latin typeface="Cambria Math"/>
                      </a:rPr>
                      <m:t>= </m:t>
                    </m:r>
                    <m:f>
                      <m:fPr>
                        <m:ctrlPr>
                          <a:rPr lang="en-US" sz="3200" b="1" i="1" smtClean="0">
                            <a:latin typeface="Cambria Math"/>
                          </a:rPr>
                        </m:ctrlPr>
                      </m:fPr>
                      <m:num>
                        <m:r>
                          <a:rPr lang="en-US" sz="3200" b="1" i="1" smtClean="0">
                            <a:latin typeface="Cambria Math"/>
                          </a:rPr>
                          <m:t>𝒙</m:t>
                        </m:r>
                        <m:r>
                          <a:rPr lang="en-US" sz="3200" b="1" i="1" smtClean="0">
                            <a:latin typeface="Cambria Math"/>
                          </a:rPr>
                          <m:t> − </m:t>
                        </m:r>
                        <m:r>
                          <a:rPr lang="en-US" sz="3200" b="1" i="1" smtClean="0">
                            <a:latin typeface="Cambria Math"/>
                            <a:ea typeface="Cambria Math"/>
                          </a:rPr>
                          <m:t>𝝁</m:t>
                        </m:r>
                      </m:num>
                      <m:den>
                        <m:r>
                          <a:rPr lang="en-US" sz="3200" b="1" i="1" smtClean="0">
                            <a:latin typeface="Cambria Math"/>
                            <a:ea typeface="Cambria Math"/>
                          </a:rPr>
                          <m:t>𝝈</m:t>
                        </m:r>
                      </m:den>
                    </m:f>
                    <m:r>
                      <a:rPr lang="en-US" sz="3200" b="1" i="1" smtClean="0">
                        <a:latin typeface="Cambria Math"/>
                      </a:rPr>
                      <m:t>=</m:t>
                    </m:r>
                    <m:f>
                      <m:fPr>
                        <m:ctrlPr>
                          <a:rPr lang="en-US" sz="3200" b="1" i="1" smtClean="0">
                            <a:latin typeface="Cambria Math"/>
                          </a:rPr>
                        </m:ctrlPr>
                      </m:fPr>
                      <m:num>
                        <m:r>
                          <a:rPr lang="en-US" sz="3200" b="1" i="1" smtClean="0">
                            <a:latin typeface="Cambria Math"/>
                          </a:rPr>
                          <m:t>𝟔𝟖</m:t>
                        </m:r>
                        <m:r>
                          <a:rPr lang="en-US" sz="3200" b="1" i="1" smtClean="0">
                            <a:latin typeface="Cambria Math"/>
                          </a:rPr>
                          <m:t>−</m:t>
                        </m:r>
                        <m:r>
                          <a:rPr lang="en-US" sz="3200" b="1" i="1" smtClean="0">
                            <a:latin typeface="Cambria Math"/>
                          </a:rPr>
                          <m:t>𝟔𝟒</m:t>
                        </m:r>
                        <m:r>
                          <a:rPr lang="en-US" sz="3200" b="1" i="1" smtClean="0">
                            <a:latin typeface="Cambria Math"/>
                          </a:rPr>
                          <m:t>.</m:t>
                        </m:r>
                        <m:r>
                          <a:rPr lang="en-US" sz="3200" b="1" i="1" smtClean="0">
                            <a:latin typeface="Cambria Math"/>
                          </a:rPr>
                          <m:t>𝟓</m:t>
                        </m:r>
                      </m:num>
                      <m:den>
                        <m:r>
                          <a:rPr lang="en-US" sz="3200" b="1" i="1" smtClean="0">
                            <a:latin typeface="Cambria Math"/>
                          </a:rPr>
                          <m:t>𝟐</m:t>
                        </m:r>
                        <m:r>
                          <a:rPr lang="en-US" sz="3200" b="1" i="1" smtClean="0">
                            <a:latin typeface="Cambria Math"/>
                          </a:rPr>
                          <m:t>.</m:t>
                        </m:r>
                        <m:r>
                          <a:rPr lang="en-US" sz="3200" b="1" i="1" smtClean="0">
                            <a:latin typeface="Cambria Math"/>
                          </a:rPr>
                          <m:t>𝟓</m:t>
                        </m:r>
                      </m:den>
                    </m:f>
                    <m:r>
                      <a:rPr lang="en-US" sz="3200" b="1" i="1" smtClean="0">
                        <a:latin typeface="Cambria Math"/>
                      </a:rPr>
                      <m:t>=</m:t>
                    </m:r>
                    <m:r>
                      <a:rPr lang="en-US" sz="3200" b="1" i="1" smtClean="0">
                        <a:latin typeface="Cambria Math"/>
                      </a:rPr>
                      <m:t>𝟏</m:t>
                    </m:r>
                    <m:r>
                      <a:rPr lang="en-US" sz="3200" b="1" i="1" smtClean="0">
                        <a:latin typeface="Cambria Math"/>
                      </a:rPr>
                      <m:t>.</m:t>
                    </m:r>
                    <m:r>
                      <a:rPr lang="en-US" sz="3200" b="1" i="1" smtClean="0">
                        <a:latin typeface="Cambria Math"/>
                      </a:rPr>
                      <m:t>𝟒</m:t>
                    </m:r>
                  </m:oMath>
                </a14:m>
                <a:endParaRPr lang="en-US" sz="3200" b="1" dirty="0">
                  <a:latin typeface="Century Gothic"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381000"/>
                <a:ext cx="8458200" cy="2965427"/>
              </a:xfrm>
              <a:prstGeom prst="rect">
                <a:avLst/>
              </a:prstGeom>
              <a:blipFill rotWithShape="1">
                <a:blip r:embed="rId2"/>
                <a:stretch>
                  <a:fillRect l="-1875" t="-4115" r="-793" b="-1852"/>
                </a:stretch>
              </a:blipFill>
            </p:spPr>
            <p:txBody>
              <a:bodyPr/>
              <a:lstStyle/>
              <a:p>
                <a:r>
                  <a:rPr lang="en-US">
                    <a:noFill/>
                  </a:rPr>
                  <a:t> </a:t>
                </a:r>
              </a:p>
            </p:txBody>
          </p:sp>
        </mc:Fallback>
      </mc:AlternateContent>
      <p:pic>
        <p:nvPicPr>
          <p:cNvPr id="1026" name="Picture 2" descr="http://3.bp.blogspot.com/-J69FDyvnSSs/TcamDsonxWI/AAAAAAAAAhA/RZvAUXTb8To/s1600/normal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79248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27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1754326"/>
          </a:xfrm>
          <a:prstGeom prst="rect">
            <a:avLst/>
          </a:prstGeom>
          <a:noFill/>
        </p:spPr>
        <p:txBody>
          <a:bodyPr wrap="square" rtlCol="0">
            <a:spAutoFit/>
          </a:bodyPr>
          <a:lstStyle/>
          <a:p>
            <a:pPr algn="ctr"/>
            <a:r>
              <a:rPr lang="en-US" sz="4400" b="1" dirty="0" smtClean="0">
                <a:latin typeface="Century Gothic" pitchFamily="34" charset="0"/>
              </a:rPr>
              <a:t>Example</a:t>
            </a:r>
          </a:p>
          <a:p>
            <a:r>
              <a:rPr lang="en-US" sz="3200" b="1" dirty="0" smtClean="0">
                <a:latin typeface="Century Gothic" pitchFamily="34" charset="0"/>
              </a:rPr>
              <a:t>What proportion of all young women are taller than 65 inches?</a:t>
            </a:r>
            <a:endParaRPr lang="en-US" sz="3200" b="1" dirty="0">
              <a:latin typeface="Century Gothic" pitchFamily="34" charset="0"/>
            </a:endParaRPr>
          </a:p>
        </p:txBody>
      </p:sp>
      <p:pic>
        <p:nvPicPr>
          <p:cNvPr id="1026" name="Picture 2" descr="http://3.bp.blogspot.com/-J69FDyvnSSs/TcamDsonxWI/AAAAAAAAAhA/RZvAUXTb8To/s1600/normal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81400"/>
            <a:ext cx="79248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1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1754326"/>
          </a:xfrm>
          <a:prstGeom prst="rect">
            <a:avLst/>
          </a:prstGeom>
          <a:noFill/>
        </p:spPr>
        <p:txBody>
          <a:bodyPr wrap="square" rtlCol="0">
            <a:spAutoFit/>
          </a:bodyPr>
          <a:lstStyle/>
          <a:p>
            <a:pPr algn="ctr"/>
            <a:r>
              <a:rPr lang="en-US" sz="4400" b="1" dirty="0" smtClean="0">
                <a:latin typeface="Century Gothic" pitchFamily="34" charset="0"/>
              </a:rPr>
              <a:t>Example</a:t>
            </a:r>
          </a:p>
          <a:p>
            <a:r>
              <a:rPr lang="en-US" sz="3200" b="1" dirty="0" smtClean="0">
                <a:latin typeface="Century Gothic" pitchFamily="34" charset="0"/>
              </a:rPr>
              <a:t>What proportion of all young women between 65 and 68 inches?</a:t>
            </a:r>
            <a:endParaRPr lang="en-US" sz="3200" b="1" dirty="0">
              <a:latin typeface="Century Gothic" pitchFamily="34" charset="0"/>
            </a:endParaRPr>
          </a:p>
        </p:txBody>
      </p:sp>
      <p:pic>
        <p:nvPicPr>
          <p:cNvPr id="1026" name="Picture 2" descr="http://3.bp.blogspot.com/-J69FDyvnSSs/TcamDsonxWI/AAAAAAAAAhA/RZvAUXTb8To/s1600/normal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81400"/>
            <a:ext cx="79248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55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2739211"/>
          </a:xfrm>
          <a:prstGeom prst="rect">
            <a:avLst/>
          </a:prstGeom>
          <a:noFill/>
        </p:spPr>
        <p:txBody>
          <a:bodyPr wrap="square" rtlCol="0">
            <a:spAutoFit/>
          </a:bodyPr>
          <a:lstStyle/>
          <a:p>
            <a:pPr algn="ctr"/>
            <a:r>
              <a:rPr lang="en-US" sz="4400" b="1" dirty="0" smtClean="0">
                <a:latin typeface="Century Gothic" pitchFamily="34" charset="0"/>
              </a:rPr>
              <a:t>Example</a:t>
            </a:r>
          </a:p>
          <a:p>
            <a:r>
              <a:rPr lang="en-US" sz="3200" b="1" dirty="0" smtClean="0">
                <a:latin typeface="Century Gothic" pitchFamily="34" charset="0"/>
              </a:rPr>
              <a:t>How tall would a young women be if she was in the 40</a:t>
            </a:r>
            <a:r>
              <a:rPr lang="en-US" sz="3200" b="1" baseline="30000" dirty="0" smtClean="0">
                <a:latin typeface="Century Gothic" pitchFamily="34" charset="0"/>
              </a:rPr>
              <a:t>th</a:t>
            </a:r>
            <a:r>
              <a:rPr lang="en-US" sz="3200" b="1" dirty="0" smtClean="0">
                <a:latin typeface="Century Gothic" pitchFamily="34" charset="0"/>
              </a:rPr>
              <a:t> percentile (meaning 40% of all young women are at or below her height)?</a:t>
            </a:r>
            <a:endParaRPr lang="en-US" sz="3200" b="1" dirty="0">
              <a:latin typeface="Century Gothic" pitchFamily="34" charset="0"/>
            </a:endParaRPr>
          </a:p>
        </p:txBody>
      </p:sp>
      <p:pic>
        <p:nvPicPr>
          <p:cNvPr id="1026" name="Picture 2" descr="http://3.bp.blogspot.com/-J69FDyvnSSs/TcamDsonxWI/AAAAAAAAAhA/RZvAUXTb8To/s1600/normal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81400"/>
            <a:ext cx="792480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6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9457"/>
            <a:ext cx="7239000" cy="707886"/>
          </a:xfrm>
          <a:prstGeom prst="rect">
            <a:avLst/>
          </a:prstGeom>
          <a:noFill/>
        </p:spPr>
        <p:txBody>
          <a:bodyPr wrap="square" rtlCol="0">
            <a:spAutoFit/>
          </a:bodyPr>
          <a:lstStyle/>
          <a:p>
            <a:pPr algn="ctr"/>
            <a:r>
              <a:rPr lang="en-US" sz="4000" dirty="0" smtClean="0">
                <a:latin typeface="Century Gothic" pitchFamily="34" charset="0"/>
              </a:rPr>
              <a:t>Assessing Normality</a:t>
            </a:r>
            <a:endParaRPr lang="en-US" sz="4000" dirty="0">
              <a:latin typeface="Century Gothic" pitchFamily="34" charset="0"/>
            </a:endParaRPr>
          </a:p>
        </p:txBody>
      </p:sp>
      <p:sp>
        <p:nvSpPr>
          <p:cNvPr id="3" name="TextBox 2"/>
          <p:cNvSpPr txBox="1"/>
          <p:nvPr/>
        </p:nvSpPr>
        <p:spPr>
          <a:xfrm>
            <a:off x="533400" y="1143000"/>
            <a:ext cx="7848600" cy="4401205"/>
          </a:xfrm>
          <a:prstGeom prst="rect">
            <a:avLst/>
          </a:prstGeom>
          <a:noFill/>
        </p:spPr>
        <p:txBody>
          <a:bodyPr wrap="square" rtlCol="0">
            <a:spAutoFit/>
          </a:bodyPr>
          <a:lstStyle/>
          <a:p>
            <a:r>
              <a:rPr lang="en-US" sz="2800" dirty="0" smtClean="0">
                <a:latin typeface="Century Gothic" pitchFamily="34" charset="0"/>
              </a:rPr>
              <a:t>Later in this course, we will want to invoke various tests of significance to try to answer questions that are important to us.  These test involve sampling people or objects and inspecting them carefully to gain insights into the populations from which they come.  Many of these procedures are based on the assumption that the host population is normally distributed.  So, we need to develop methods for assessing normality.</a:t>
            </a:r>
            <a:endParaRPr lang="en-US" sz="2800" dirty="0">
              <a:latin typeface="Century Gothic" pitchFamily="34" charset="0"/>
            </a:endParaRPr>
          </a:p>
        </p:txBody>
      </p:sp>
    </p:spTree>
    <p:extLst>
      <p:ext uri="{BB962C8B-B14F-4D97-AF65-F5344CB8AC3E}">
        <p14:creationId xmlns:p14="http://schemas.microsoft.com/office/powerpoint/2010/main" val="273141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6934200" cy="769441"/>
          </a:xfrm>
          <a:prstGeom prst="rect">
            <a:avLst/>
          </a:prstGeom>
          <a:noFill/>
        </p:spPr>
        <p:txBody>
          <a:bodyPr wrap="square" rtlCol="0">
            <a:spAutoFit/>
          </a:bodyPr>
          <a:lstStyle/>
          <a:p>
            <a:pPr algn="ctr"/>
            <a:r>
              <a:rPr lang="en-US" sz="4400" b="1" dirty="0" smtClean="0">
                <a:latin typeface="Century Gothic" pitchFamily="34" charset="0"/>
              </a:rPr>
              <a:t>Method One</a:t>
            </a:r>
            <a:endParaRPr lang="en-US" sz="4400" b="1" dirty="0">
              <a:latin typeface="Century Gothic"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 y="1295400"/>
                <a:ext cx="8305800" cy="3847207"/>
              </a:xfrm>
              <a:prstGeom prst="rect">
                <a:avLst/>
              </a:prstGeom>
              <a:noFill/>
            </p:spPr>
            <p:txBody>
              <a:bodyPr wrap="square" rtlCol="0">
                <a:spAutoFit/>
              </a:bodyPr>
              <a:lstStyle/>
              <a:p>
                <a:r>
                  <a:rPr lang="en-US" sz="2800" b="1" dirty="0" smtClean="0">
                    <a:latin typeface="Century Gothic" pitchFamily="34" charset="0"/>
                  </a:rPr>
                  <a:t>Construct a frequency histogram or a </a:t>
                </a:r>
                <a:r>
                  <a:rPr lang="en-US" sz="2800" b="1" dirty="0" err="1" smtClean="0">
                    <a:latin typeface="Century Gothic" pitchFamily="34" charset="0"/>
                  </a:rPr>
                  <a:t>stemplot</a:t>
                </a:r>
                <a:r>
                  <a:rPr lang="en-US" sz="2400" dirty="0" smtClean="0">
                    <a:latin typeface="Century Gothic" pitchFamily="34" charset="0"/>
                  </a:rPr>
                  <a:t>.  </a:t>
                </a:r>
              </a:p>
              <a:p>
                <a:endParaRPr lang="en-US" sz="2400" dirty="0">
                  <a:latin typeface="Century Gothic" pitchFamily="34" charset="0"/>
                </a:endParaRPr>
              </a:p>
              <a:p>
                <a:r>
                  <a:rPr lang="en-US" sz="2400" dirty="0" smtClean="0">
                    <a:latin typeface="Century Gothic" pitchFamily="34" charset="0"/>
                  </a:rPr>
                  <a:t>See if the graph is approximately bell-shaped and symmetric about the mean.  A histogram or </a:t>
                </a:r>
                <a:r>
                  <a:rPr lang="en-US" sz="2400" dirty="0" err="1" smtClean="0">
                    <a:latin typeface="Century Gothic" pitchFamily="34" charset="0"/>
                  </a:rPr>
                  <a:t>stemplot</a:t>
                </a:r>
                <a:r>
                  <a:rPr lang="en-US" sz="2400" dirty="0" smtClean="0">
                    <a:latin typeface="Century Gothic" pitchFamily="34" charset="0"/>
                  </a:rPr>
                  <a:t> can reveal distinctly </a:t>
                </a:r>
                <a:r>
                  <a:rPr lang="en-US" sz="2400" dirty="0" err="1" smtClean="0">
                    <a:latin typeface="Century Gothic" pitchFamily="34" charset="0"/>
                  </a:rPr>
                  <a:t>nonnormal</a:t>
                </a:r>
                <a:r>
                  <a:rPr lang="en-US" sz="2400" dirty="0" smtClean="0">
                    <a:latin typeface="Century Gothic" pitchFamily="34" charset="0"/>
                  </a:rPr>
                  <a:t> features of a distribution, such as outliers, pronounced </a:t>
                </a:r>
                <a:r>
                  <a:rPr lang="en-US" sz="2400" dirty="0" err="1" smtClean="0">
                    <a:latin typeface="Century Gothic" pitchFamily="34" charset="0"/>
                  </a:rPr>
                  <a:t>skewness</a:t>
                </a:r>
                <a:r>
                  <a:rPr lang="en-US" sz="2400" dirty="0" smtClean="0">
                    <a:latin typeface="Century Gothic" pitchFamily="34" charset="0"/>
                  </a:rPr>
                  <a:t>, or gaps and clusters.  You can improve the effectiveness of these plots by marking the points, </a:t>
                </a:r>
                <a14:m>
                  <m:oMath xmlns:m="http://schemas.openxmlformats.org/officeDocument/2006/math">
                    <m:acc>
                      <m:accPr>
                        <m:chr m:val="̅"/>
                        <m:ctrlPr>
                          <a:rPr lang="en-US" sz="2400" i="1" smtClean="0">
                            <a:latin typeface="Cambria Math"/>
                          </a:rPr>
                        </m:ctrlPr>
                      </m:accPr>
                      <m:e>
                        <m:r>
                          <a:rPr lang="en-US" sz="2400" b="0" i="1" smtClean="0">
                            <a:latin typeface="Cambria Math"/>
                          </a:rPr>
                          <m:t>𝑥</m:t>
                        </m:r>
                      </m:e>
                    </m:acc>
                    <m:r>
                      <a:rPr lang="en-US" sz="2400" b="0" i="1" smtClean="0">
                        <a:latin typeface="Cambria Math"/>
                      </a:rPr>
                      <m:t>, </m:t>
                    </m:r>
                    <m:acc>
                      <m:accPr>
                        <m:chr m:val="̅"/>
                        <m:ctrlPr>
                          <a:rPr lang="en-US" sz="2400" b="0" i="1" smtClean="0">
                            <a:latin typeface="Cambria Math"/>
                          </a:rPr>
                        </m:ctrlPr>
                      </m:accPr>
                      <m:e>
                        <m:r>
                          <a:rPr lang="en-US" sz="2400" b="0" i="1" smtClean="0">
                            <a:latin typeface="Cambria Math"/>
                          </a:rPr>
                          <m:t>𝑥</m:t>
                        </m:r>
                      </m:e>
                    </m:acc>
                    <m:r>
                      <a:rPr lang="en-US" sz="2400" i="1">
                        <a:latin typeface="Cambria Math"/>
                        <a:ea typeface="Cambria Math"/>
                      </a:rPr>
                      <m:t>±</m:t>
                    </m:r>
                    <m:r>
                      <a:rPr lang="en-US" sz="2400" b="0" i="1" smtClean="0">
                        <a:latin typeface="Cambria Math"/>
                        <a:ea typeface="Cambria Math"/>
                      </a:rPr>
                      <m:t>𝑠</m:t>
                    </m:r>
                    <m:r>
                      <a:rPr lang="en-US" sz="2400" b="0" i="1" smtClean="0">
                        <a:latin typeface="Cambria Math"/>
                        <a:ea typeface="Cambria Math"/>
                      </a:rPr>
                      <m:t>, </m:t>
                    </m:r>
                    <m:acc>
                      <m:accPr>
                        <m:chr m:val="̅"/>
                        <m:ctrlPr>
                          <a:rPr lang="en-US" sz="2400" b="0" i="1" smtClean="0">
                            <a:latin typeface="Cambria Math"/>
                            <a:ea typeface="Cambria Math"/>
                          </a:rPr>
                        </m:ctrlPr>
                      </m:accPr>
                      <m:e>
                        <m:r>
                          <a:rPr lang="en-US" sz="2400" b="0" i="1" smtClean="0">
                            <a:latin typeface="Cambria Math"/>
                            <a:ea typeface="Cambria Math"/>
                          </a:rPr>
                          <m:t>𝑥</m:t>
                        </m:r>
                      </m:e>
                    </m:acc>
                    <m:r>
                      <a:rPr lang="en-US" sz="2400" i="1" smtClean="0">
                        <a:latin typeface="Cambria Math"/>
                        <a:ea typeface="Cambria Math"/>
                      </a:rPr>
                      <m:t>±</m:t>
                    </m:r>
                    <m:r>
                      <a:rPr lang="en-US" sz="2400" b="0" i="1" smtClean="0">
                        <a:latin typeface="Cambria Math"/>
                        <a:ea typeface="Cambria Math"/>
                      </a:rPr>
                      <m:t>2</m:t>
                    </m:r>
                    <m:r>
                      <a:rPr lang="en-US" sz="2400" b="0" i="1" smtClean="0">
                        <a:latin typeface="Cambria Math"/>
                        <a:ea typeface="Cambria Math"/>
                      </a:rPr>
                      <m:t>𝑠</m:t>
                    </m:r>
                  </m:oMath>
                </a14:m>
                <a:r>
                  <a:rPr lang="en-US" sz="2400" dirty="0" smtClean="0">
                    <a:latin typeface="Century Gothic" pitchFamily="34" charset="0"/>
                  </a:rPr>
                  <a:t> on the x-axis.  Then compare the count of observations in each interval with the 68-95-99.7 rule.  </a:t>
                </a:r>
                <a:endParaRPr lang="en-US" sz="2400" dirty="0">
                  <a:latin typeface="Century Gothic"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295400"/>
                <a:ext cx="8305800" cy="3847207"/>
              </a:xfrm>
              <a:prstGeom prst="rect">
                <a:avLst/>
              </a:prstGeom>
              <a:blipFill rotWithShape="1">
                <a:blip r:embed="rId2"/>
                <a:stretch>
                  <a:fillRect l="-1467" t="-1585" r="-2641" b="-2536"/>
                </a:stretch>
              </a:blipFill>
            </p:spPr>
            <p:txBody>
              <a:bodyPr/>
              <a:lstStyle/>
              <a:p>
                <a:r>
                  <a:rPr lang="en-US">
                    <a:noFill/>
                  </a:rPr>
                  <a:t> </a:t>
                </a:r>
              </a:p>
            </p:txBody>
          </p:sp>
        </mc:Fallback>
      </mc:AlternateContent>
    </p:spTree>
    <p:extLst>
      <p:ext uri="{BB962C8B-B14F-4D97-AF65-F5344CB8AC3E}">
        <p14:creationId xmlns:p14="http://schemas.microsoft.com/office/powerpoint/2010/main" val="27293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7315200" cy="830997"/>
          </a:xfrm>
          <a:prstGeom prst="rect">
            <a:avLst/>
          </a:prstGeom>
          <a:noFill/>
        </p:spPr>
        <p:txBody>
          <a:bodyPr wrap="square" rtlCol="0">
            <a:spAutoFit/>
          </a:bodyPr>
          <a:lstStyle/>
          <a:p>
            <a:pPr algn="ctr"/>
            <a:r>
              <a:rPr lang="en-US" sz="4800" b="1" dirty="0" smtClean="0">
                <a:latin typeface="Century Gothic" pitchFamily="34" charset="0"/>
              </a:rPr>
              <a:t>Method Two</a:t>
            </a:r>
            <a:endParaRPr lang="en-US" sz="4800" b="1" dirty="0">
              <a:latin typeface="Century Gothic" pitchFamily="34" charset="0"/>
            </a:endParaRPr>
          </a:p>
        </p:txBody>
      </p:sp>
      <p:sp>
        <p:nvSpPr>
          <p:cNvPr id="3" name="TextBox 2"/>
          <p:cNvSpPr txBox="1"/>
          <p:nvPr/>
        </p:nvSpPr>
        <p:spPr>
          <a:xfrm>
            <a:off x="609600" y="1447800"/>
            <a:ext cx="8153400" cy="3662541"/>
          </a:xfrm>
          <a:prstGeom prst="rect">
            <a:avLst/>
          </a:prstGeom>
          <a:noFill/>
        </p:spPr>
        <p:txBody>
          <a:bodyPr wrap="square" rtlCol="0">
            <a:spAutoFit/>
          </a:bodyPr>
          <a:lstStyle/>
          <a:p>
            <a:r>
              <a:rPr lang="en-US" sz="3600" b="1" dirty="0" smtClean="0">
                <a:latin typeface="Century Gothic" pitchFamily="34" charset="0"/>
              </a:rPr>
              <a:t>Construct a normal probability plot.  </a:t>
            </a:r>
            <a:r>
              <a:rPr lang="en-US" sz="2800" dirty="0" smtClean="0">
                <a:latin typeface="Century Gothic" pitchFamily="34" charset="0"/>
              </a:rPr>
              <a:t>A normal probability plot provides a good assessment of the adequacy of the normal model for a set of data.  The graphing calculator will do normal probability plots.  You will need to be able to produce a normal probability plot (either with a calculator or with statistical software) and interpret it.  </a:t>
            </a:r>
            <a:endParaRPr lang="en-US" sz="2800" dirty="0">
              <a:latin typeface="Century Gothic" pitchFamily="34" charset="0"/>
            </a:endParaRPr>
          </a:p>
        </p:txBody>
      </p:sp>
    </p:spTree>
    <p:extLst>
      <p:ext uri="{BB962C8B-B14F-4D97-AF65-F5344CB8AC3E}">
        <p14:creationId xmlns:p14="http://schemas.microsoft.com/office/powerpoint/2010/main" val="110526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707886"/>
          </a:xfrm>
          <a:prstGeom prst="rect">
            <a:avLst/>
          </a:prstGeom>
          <a:noFill/>
        </p:spPr>
        <p:txBody>
          <a:bodyPr wrap="square" rtlCol="0">
            <a:spAutoFit/>
          </a:bodyPr>
          <a:lstStyle/>
          <a:p>
            <a:pPr algn="ctr"/>
            <a:r>
              <a:rPr lang="en-US" sz="4000" b="1" dirty="0" smtClean="0">
                <a:latin typeface="Century Gothic" pitchFamily="34" charset="0"/>
              </a:rPr>
              <a:t>Exercise 2.26 from text</a:t>
            </a:r>
            <a:endParaRPr lang="en-US" sz="4000" b="1" dirty="0">
              <a:latin typeface="Century Gothic" pitchFamily="34" charset="0"/>
            </a:endParaRPr>
          </a:p>
        </p:txBody>
      </p:sp>
      <p:sp>
        <p:nvSpPr>
          <p:cNvPr id="3" name="TextBox 2"/>
          <p:cNvSpPr txBox="1"/>
          <p:nvPr/>
        </p:nvSpPr>
        <p:spPr>
          <a:xfrm>
            <a:off x="381000" y="1066800"/>
            <a:ext cx="8305800" cy="1569660"/>
          </a:xfrm>
          <a:prstGeom prst="rect">
            <a:avLst/>
          </a:prstGeom>
          <a:noFill/>
        </p:spPr>
        <p:txBody>
          <a:bodyPr wrap="square" rtlCol="0">
            <a:spAutoFit/>
          </a:bodyPr>
          <a:lstStyle/>
          <a:p>
            <a:r>
              <a:rPr lang="en-US" sz="2400" dirty="0" smtClean="0">
                <a:latin typeface="Century Gothic" pitchFamily="34" charset="0"/>
              </a:rPr>
              <a:t>Repeated careful measurements of the same physical quantity often have a distribution that is close to normal.  Here are Henry Cavendish’s 29 measurements of the density of the earth, make in 1798.</a:t>
            </a:r>
            <a:endParaRPr lang="en-US" sz="2400" dirty="0">
              <a:latin typeface="Century Gothic"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21381422"/>
              </p:ext>
            </p:extLst>
          </p:nvPr>
        </p:nvGraphicFramePr>
        <p:xfrm>
          <a:off x="381000" y="3048000"/>
          <a:ext cx="8458200" cy="2362200"/>
        </p:xfrm>
        <a:graphic>
          <a:graphicData uri="http://schemas.openxmlformats.org/drawingml/2006/table">
            <a:tbl>
              <a:tblPr firstRow="1" bandRow="1">
                <a:tableStyleId>{2D5ABB26-0587-4C30-8999-92F81FD0307C}</a:tableStyleId>
              </a:tblPr>
              <a:tblGrid>
                <a:gridCol w="845820"/>
                <a:gridCol w="845820"/>
                <a:gridCol w="845820"/>
                <a:gridCol w="845820"/>
                <a:gridCol w="845820"/>
                <a:gridCol w="845820"/>
                <a:gridCol w="845820"/>
                <a:gridCol w="845820"/>
                <a:gridCol w="845820"/>
                <a:gridCol w="845820"/>
              </a:tblGrid>
              <a:tr h="787400">
                <a:tc>
                  <a:txBody>
                    <a:bodyPr/>
                    <a:lstStyle/>
                    <a:p>
                      <a:r>
                        <a:rPr lang="en-US" sz="2400" dirty="0" smtClean="0">
                          <a:latin typeface="Century Gothic" pitchFamily="34" charset="0"/>
                        </a:rPr>
                        <a:t>5.50</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5.61</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4.88</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5.07</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5.26</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5.55</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5.36</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5.29</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5.58</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5.65</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87400">
                <a:tc>
                  <a:txBody>
                    <a:bodyPr/>
                    <a:lstStyle/>
                    <a:p>
                      <a:r>
                        <a:rPr lang="en-US" sz="2400" dirty="0" smtClean="0">
                          <a:latin typeface="Century Gothic" pitchFamily="34" charset="0"/>
                        </a:rPr>
                        <a:t>5.57</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5.53</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5.62</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5.29</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5.44</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5.34</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5.79</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5.10</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5.27</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5.39</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87400">
                <a:tc>
                  <a:txBody>
                    <a:bodyPr/>
                    <a:lstStyle/>
                    <a:p>
                      <a:r>
                        <a:rPr lang="en-US" sz="2400" dirty="0" smtClean="0">
                          <a:latin typeface="Century Gothic" pitchFamily="34" charset="0"/>
                        </a:rPr>
                        <a:t>5.42</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5.47</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5.63</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5.34</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5.46</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5.30</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5.75</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5.68</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2400" dirty="0" smtClean="0">
                          <a:latin typeface="Century Gothic" pitchFamily="34" charset="0"/>
                        </a:rPr>
                        <a:t>5.85</a:t>
                      </a:r>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sz="2400" dirty="0">
                        <a:latin typeface="Century Gothic"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679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707886"/>
          </a:xfrm>
          <a:prstGeom prst="rect">
            <a:avLst/>
          </a:prstGeom>
          <a:noFill/>
        </p:spPr>
        <p:txBody>
          <a:bodyPr wrap="square" rtlCol="0">
            <a:spAutoFit/>
          </a:bodyPr>
          <a:lstStyle/>
          <a:p>
            <a:pPr algn="ctr"/>
            <a:r>
              <a:rPr lang="en-US" sz="4000" b="1" dirty="0" smtClean="0">
                <a:latin typeface="Century Gothic" pitchFamily="34" charset="0"/>
              </a:rPr>
              <a:t>Exercise 2.26 from text</a:t>
            </a:r>
            <a:endParaRPr lang="en-US" sz="4000" b="1" dirty="0">
              <a:latin typeface="Century Gothic" pitchFamily="34" charset="0"/>
            </a:endParaRPr>
          </a:p>
        </p:txBody>
      </p:sp>
      <p:sp>
        <p:nvSpPr>
          <p:cNvPr id="3" name="TextBox 2"/>
          <p:cNvSpPr txBox="1"/>
          <p:nvPr/>
        </p:nvSpPr>
        <p:spPr>
          <a:xfrm>
            <a:off x="609600" y="1142999"/>
            <a:ext cx="8305800" cy="830997"/>
          </a:xfrm>
          <a:prstGeom prst="rect">
            <a:avLst/>
          </a:prstGeom>
          <a:noFill/>
        </p:spPr>
        <p:txBody>
          <a:bodyPr wrap="square" rtlCol="0">
            <a:spAutoFit/>
          </a:bodyPr>
          <a:lstStyle/>
          <a:p>
            <a:r>
              <a:rPr lang="en-US" sz="2400" dirty="0" smtClean="0">
                <a:latin typeface="Century Gothic" pitchFamily="34" charset="0"/>
              </a:rPr>
              <a:t>a.  Construct a </a:t>
            </a:r>
            <a:r>
              <a:rPr lang="en-US" sz="2400" dirty="0" err="1" smtClean="0">
                <a:latin typeface="Century Gothic" pitchFamily="34" charset="0"/>
              </a:rPr>
              <a:t>stemplot</a:t>
            </a:r>
            <a:r>
              <a:rPr lang="en-US" sz="2400" dirty="0" smtClean="0">
                <a:latin typeface="Century Gothic" pitchFamily="34" charset="0"/>
              </a:rPr>
              <a:t> to show the data are reasonably symmetric.</a:t>
            </a:r>
            <a:endParaRPr lang="en-US" sz="2400" dirty="0">
              <a:latin typeface="Century Gothic"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2629605"/>
              </p:ext>
            </p:extLst>
          </p:nvPr>
        </p:nvGraphicFramePr>
        <p:xfrm>
          <a:off x="609600" y="2008833"/>
          <a:ext cx="6095999" cy="4358640"/>
        </p:xfrm>
        <a:graphic>
          <a:graphicData uri="http://schemas.openxmlformats.org/drawingml/2006/table">
            <a:tbl>
              <a:tblPr firstRow="1" bandRow="1">
                <a:tableStyleId>{2D5ABB26-0587-4C30-8999-92F81FD0307C}</a:tableStyleId>
              </a:tblPr>
              <a:tblGrid>
                <a:gridCol w="870857"/>
                <a:gridCol w="870857"/>
                <a:gridCol w="870857"/>
                <a:gridCol w="870857"/>
                <a:gridCol w="870857"/>
                <a:gridCol w="870857"/>
                <a:gridCol w="870857"/>
              </a:tblGrid>
              <a:tr h="370840">
                <a:tc>
                  <a:txBody>
                    <a:bodyPr/>
                    <a:lstStyle/>
                    <a:p>
                      <a:pPr algn="ctr"/>
                      <a:r>
                        <a:rPr lang="en-US" sz="2000" dirty="0" smtClean="0">
                          <a:latin typeface="Century Gothic" pitchFamily="34" charset="0"/>
                        </a:rPr>
                        <a:t>48</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a:p>
                  </a:txBody>
                  <a:tcPr>
                    <a:lnL w="381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algn="ctr"/>
                      <a:r>
                        <a:rPr lang="en-US" sz="2000" dirty="0" smtClean="0">
                          <a:latin typeface="Century Gothic" pitchFamily="34" charset="0"/>
                        </a:rPr>
                        <a:t>49</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50</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51</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52</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53</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54</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55</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56</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57</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sz="2000" dirty="0" smtClean="0">
                          <a:latin typeface="Century Gothic" pitchFamily="34" charset="0"/>
                        </a:rPr>
                        <a:t>58</a:t>
                      </a:r>
                      <a:endParaRPr lang="en-US" sz="2000" dirty="0">
                        <a:latin typeface="Century Gothic" pitchFamily="34" charset="0"/>
                      </a:endParaRPr>
                    </a:p>
                  </a:txBody>
                  <a:tcPr>
                    <a:lnR w="38100" cap="flat" cmpd="sng" algn="ctr">
                      <a:solidFill>
                        <a:schemeClr val="tx1"/>
                      </a:solidFill>
                      <a:prstDash val="solid"/>
                      <a:round/>
                      <a:headEnd type="none" w="med" len="med"/>
                      <a:tailEnd type="none" w="med" len="med"/>
                    </a:lnR>
                  </a:tcPr>
                </a:tc>
                <a:tc>
                  <a:txBody>
                    <a:bodyPr/>
                    <a:lstStyle/>
                    <a:p>
                      <a:endParaRPr lang="en-US" dirty="0"/>
                    </a:p>
                  </a:txBody>
                  <a:tcPr>
                    <a:lnL w="381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269" y="1945093"/>
            <a:ext cx="28956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1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5800" cy="707886"/>
          </a:xfrm>
          <a:prstGeom prst="rect">
            <a:avLst/>
          </a:prstGeom>
          <a:noFill/>
        </p:spPr>
        <p:txBody>
          <a:bodyPr wrap="square" rtlCol="0">
            <a:spAutoFit/>
          </a:bodyPr>
          <a:lstStyle/>
          <a:p>
            <a:pPr algn="ctr"/>
            <a:r>
              <a:rPr lang="en-US" sz="4000" b="1" dirty="0" smtClean="0">
                <a:latin typeface="Century Gothic" pitchFamily="34" charset="0"/>
              </a:rPr>
              <a:t>Exercise 2.26 from text</a:t>
            </a:r>
            <a:endParaRPr lang="en-US" sz="4000" b="1" dirty="0">
              <a:latin typeface="Century Gothic"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81000" y="1219200"/>
                <a:ext cx="8305800" cy="2308324"/>
              </a:xfrm>
              <a:prstGeom prst="rect">
                <a:avLst/>
              </a:prstGeom>
              <a:noFill/>
            </p:spPr>
            <p:txBody>
              <a:bodyPr wrap="square" rtlCol="0">
                <a:spAutoFit/>
              </a:bodyPr>
              <a:lstStyle/>
              <a:p>
                <a:r>
                  <a:rPr lang="en-US" sz="2400" dirty="0" smtClean="0">
                    <a:latin typeface="Century Gothic" pitchFamily="34" charset="0"/>
                  </a:rPr>
                  <a:t>b.  Now check how closely they follow the 68-95-99.7 rule.  Find </a:t>
                </a:r>
                <a14:m>
                  <m:oMath xmlns:m="http://schemas.openxmlformats.org/officeDocument/2006/math">
                    <m:acc>
                      <m:accPr>
                        <m:chr m:val="̅"/>
                        <m:ctrlPr>
                          <a:rPr lang="en-US" sz="2400" i="1" smtClean="0">
                            <a:latin typeface="Cambria Math"/>
                          </a:rPr>
                        </m:ctrlPr>
                      </m:accPr>
                      <m:e>
                        <m:r>
                          <a:rPr lang="en-US" sz="2400" b="0" i="1" smtClean="0">
                            <a:latin typeface="Cambria Math"/>
                          </a:rPr>
                          <m:t>𝑥</m:t>
                        </m:r>
                      </m:e>
                    </m:acc>
                  </m:oMath>
                </a14:m>
                <a:r>
                  <a:rPr lang="en-US" sz="2400" dirty="0" smtClean="0">
                    <a:latin typeface="Century Gothic" pitchFamily="34" charset="0"/>
                  </a:rPr>
                  <a:t> and s, then count the number of observations that fall between </a:t>
                </a:r>
                <a14:m>
                  <m:oMath xmlns:m="http://schemas.openxmlformats.org/officeDocument/2006/math">
                    <m:acc>
                      <m:accPr>
                        <m:chr m:val="̅"/>
                        <m:ctrlPr>
                          <a:rPr lang="en-US" sz="2400" i="1" smtClean="0">
                            <a:latin typeface="Cambria Math"/>
                          </a:rPr>
                        </m:ctrlPr>
                      </m:accPr>
                      <m:e>
                        <m:r>
                          <a:rPr lang="en-US" sz="2400" b="0" i="1" smtClean="0">
                            <a:latin typeface="Cambria Math"/>
                          </a:rPr>
                          <m:t>𝑥</m:t>
                        </m:r>
                      </m:e>
                    </m:acc>
                    <m:r>
                      <a:rPr lang="en-US" sz="2400" b="0" i="1" smtClean="0">
                        <a:latin typeface="Cambria Math"/>
                      </a:rPr>
                      <m:t> −</m:t>
                    </m:r>
                    <m:r>
                      <a:rPr lang="en-US" sz="2400" b="0" i="1" smtClean="0">
                        <a:latin typeface="Cambria Math"/>
                      </a:rPr>
                      <m:t>𝑠</m:t>
                    </m:r>
                    <m:r>
                      <a:rPr lang="en-US" sz="2400" b="0" i="1" smtClean="0">
                        <a:latin typeface="Cambria Math"/>
                      </a:rPr>
                      <m:t> </m:t>
                    </m:r>
                  </m:oMath>
                </a14:m>
                <a:r>
                  <a:rPr lang="en-US" sz="2400" dirty="0" smtClean="0">
                    <a:latin typeface="Century Gothic" pitchFamily="34" charset="0"/>
                  </a:rPr>
                  <a:t> and </a:t>
                </a:r>
                <a14:m>
                  <m:oMath xmlns:m="http://schemas.openxmlformats.org/officeDocument/2006/math">
                    <m:acc>
                      <m:accPr>
                        <m:chr m:val="̅"/>
                        <m:ctrlPr>
                          <a:rPr lang="en-US" sz="2400" i="1">
                            <a:latin typeface="Cambria Math"/>
                          </a:rPr>
                        </m:ctrlPr>
                      </m:accPr>
                      <m:e>
                        <m:r>
                          <a:rPr lang="en-US" sz="2400" i="1">
                            <a:latin typeface="Cambria Math"/>
                          </a:rPr>
                          <m:t>𝑥</m:t>
                        </m:r>
                      </m:e>
                    </m:acc>
                    <m:r>
                      <a:rPr lang="en-US" sz="2400" b="0" i="1" smtClean="0">
                        <a:latin typeface="Cambria Math"/>
                      </a:rPr>
                      <m:t>+</m:t>
                    </m:r>
                    <m:r>
                      <a:rPr lang="en-US" sz="2400" i="1">
                        <a:latin typeface="Cambria Math"/>
                      </a:rPr>
                      <m:t>𝑠</m:t>
                    </m:r>
                    <m:r>
                      <a:rPr lang="en-US" sz="2400" b="0" i="1" smtClean="0">
                        <a:latin typeface="Cambria Math"/>
                      </a:rPr>
                      <m:t>,</m:t>
                    </m:r>
                  </m:oMath>
                </a14:m>
                <a:r>
                  <a:rPr lang="en-US" sz="2400" dirty="0" smtClean="0">
                    <a:latin typeface="Century Gothic" pitchFamily="34" charset="0"/>
                  </a:rPr>
                  <a:t> between </a:t>
                </a:r>
                <a14:m>
                  <m:oMath xmlns:m="http://schemas.openxmlformats.org/officeDocument/2006/math">
                    <m:acc>
                      <m:accPr>
                        <m:chr m:val="̅"/>
                        <m:ctrlPr>
                          <a:rPr lang="en-US" sz="2400" i="1">
                            <a:latin typeface="Cambria Math"/>
                          </a:rPr>
                        </m:ctrlPr>
                      </m:accPr>
                      <m:e>
                        <m:r>
                          <a:rPr lang="en-US" sz="2400" i="1">
                            <a:latin typeface="Cambria Math"/>
                          </a:rPr>
                          <m:t>𝑥</m:t>
                        </m:r>
                      </m:e>
                    </m:acc>
                    <m:r>
                      <a:rPr lang="en-US" sz="2400" b="0" i="1" smtClean="0">
                        <a:latin typeface="Cambria Math"/>
                      </a:rPr>
                      <m:t>−2</m:t>
                    </m:r>
                    <m:r>
                      <a:rPr lang="en-US" sz="2400" i="1">
                        <a:latin typeface="Cambria Math"/>
                      </a:rPr>
                      <m:t>𝑠</m:t>
                    </m:r>
                    <m:r>
                      <a:rPr lang="en-US" sz="2400" i="1">
                        <a:latin typeface="Cambria Math"/>
                      </a:rPr>
                      <m:t> </m:t>
                    </m:r>
                  </m:oMath>
                </a14:m>
                <a:r>
                  <a:rPr lang="en-US" sz="2400" dirty="0" smtClean="0">
                    <a:latin typeface="Century Gothic" pitchFamily="34" charset="0"/>
                  </a:rPr>
                  <a:t>and </a:t>
                </a:r>
                <a14:m>
                  <m:oMath xmlns:m="http://schemas.openxmlformats.org/officeDocument/2006/math">
                    <m:acc>
                      <m:accPr>
                        <m:chr m:val="̅"/>
                        <m:ctrlPr>
                          <a:rPr lang="en-US" sz="2400" i="1">
                            <a:latin typeface="Cambria Math"/>
                          </a:rPr>
                        </m:ctrlPr>
                      </m:accPr>
                      <m:e>
                        <m:r>
                          <a:rPr lang="en-US" sz="2400" i="1">
                            <a:latin typeface="Cambria Math"/>
                          </a:rPr>
                          <m:t>𝑥</m:t>
                        </m:r>
                      </m:e>
                    </m:acc>
                    <m:r>
                      <a:rPr lang="en-US" sz="2400" i="1">
                        <a:latin typeface="Cambria Math"/>
                      </a:rPr>
                      <m:t>+</m:t>
                    </m:r>
                    <m:r>
                      <a:rPr lang="en-US" sz="2400" b="0" i="1" smtClean="0">
                        <a:latin typeface="Cambria Math"/>
                      </a:rPr>
                      <m:t>2</m:t>
                    </m:r>
                    <m:r>
                      <a:rPr lang="en-US" sz="2400" i="1">
                        <a:latin typeface="Cambria Math"/>
                      </a:rPr>
                      <m:t>𝑠</m:t>
                    </m:r>
                  </m:oMath>
                </a14:m>
                <a:r>
                  <a:rPr lang="en-US" sz="2400" dirty="0" smtClean="0">
                    <a:latin typeface="Century Gothic" pitchFamily="34" charset="0"/>
                  </a:rPr>
                  <a:t> and between </a:t>
                </a:r>
                <a14:m>
                  <m:oMath xmlns:m="http://schemas.openxmlformats.org/officeDocument/2006/math">
                    <m:acc>
                      <m:accPr>
                        <m:chr m:val="̅"/>
                        <m:ctrlPr>
                          <a:rPr lang="en-US" sz="2400" i="1">
                            <a:latin typeface="Cambria Math"/>
                          </a:rPr>
                        </m:ctrlPr>
                      </m:accPr>
                      <m:e>
                        <m:r>
                          <a:rPr lang="en-US" sz="2400" i="1">
                            <a:latin typeface="Cambria Math"/>
                          </a:rPr>
                          <m:t>𝑥</m:t>
                        </m:r>
                      </m:e>
                    </m:acc>
                    <m:r>
                      <a:rPr lang="en-US" sz="2400" b="0" i="1" smtClean="0">
                        <a:latin typeface="Cambria Math"/>
                      </a:rPr>
                      <m:t> −3</m:t>
                    </m:r>
                    <m:r>
                      <a:rPr lang="en-US" sz="2400" i="1">
                        <a:latin typeface="Cambria Math"/>
                      </a:rPr>
                      <m:t>𝑠</m:t>
                    </m:r>
                    <m:r>
                      <a:rPr lang="en-US" sz="2400" i="1">
                        <a:latin typeface="Cambria Math"/>
                      </a:rPr>
                      <m:t> </m:t>
                    </m:r>
                  </m:oMath>
                </a14:m>
                <a:r>
                  <a:rPr lang="en-US" sz="2400" dirty="0" smtClean="0">
                    <a:latin typeface="Century Gothic" pitchFamily="34" charset="0"/>
                  </a:rPr>
                  <a:t> and </a:t>
                </a:r>
                <a14:m>
                  <m:oMath xmlns:m="http://schemas.openxmlformats.org/officeDocument/2006/math">
                    <m:acc>
                      <m:accPr>
                        <m:chr m:val="̅"/>
                        <m:ctrlPr>
                          <a:rPr lang="en-US" sz="2400" i="1">
                            <a:latin typeface="Cambria Math"/>
                          </a:rPr>
                        </m:ctrlPr>
                      </m:accPr>
                      <m:e>
                        <m:r>
                          <a:rPr lang="en-US" sz="2400" i="1">
                            <a:latin typeface="Cambria Math"/>
                          </a:rPr>
                          <m:t>𝑥</m:t>
                        </m:r>
                      </m:e>
                    </m:acc>
                    <m:r>
                      <a:rPr lang="en-US" sz="2400" b="0" i="1" smtClean="0">
                        <a:latin typeface="Cambria Math"/>
                      </a:rPr>
                      <m:t>+3</m:t>
                    </m:r>
                    <m:r>
                      <a:rPr lang="en-US" sz="2400" i="1">
                        <a:latin typeface="Cambria Math"/>
                      </a:rPr>
                      <m:t>𝑠</m:t>
                    </m:r>
                    <m:r>
                      <a:rPr lang="en-US" sz="2400" b="0" i="1" smtClean="0">
                        <a:latin typeface="Cambria Math"/>
                      </a:rPr>
                      <m:t>.</m:t>
                    </m:r>
                  </m:oMath>
                </a14:m>
                <a:r>
                  <a:rPr lang="en-US" sz="2400" dirty="0" smtClean="0">
                    <a:latin typeface="Century Gothic" pitchFamily="34" charset="0"/>
                  </a:rPr>
                  <a:t>  Compare the </a:t>
                </a:r>
                <a:r>
                  <a:rPr lang="en-US" sz="2400" dirty="0" err="1" smtClean="0">
                    <a:latin typeface="Century Gothic" pitchFamily="34" charset="0"/>
                  </a:rPr>
                  <a:t>percents</a:t>
                </a:r>
                <a:r>
                  <a:rPr lang="en-US" sz="2400" dirty="0" smtClean="0">
                    <a:latin typeface="Century Gothic" pitchFamily="34" charset="0"/>
                  </a:rPr>
                  <a:t> of the 29 observations in each of these intervals with the 68-95-99.7 rule.</a:t>
                </a:r>
                <a:endParaRPr lang="en-US" sz="2400" dirty="0">
                  <a:latin typeface="Century Gothic"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0" y="1219200"/>
                <a:ext cx="8305800" cy="2308324"/>
              </a:xfrm>
              <a:prstGeom prst="rect">
                <a:avLst/>
              </a:prstGeom>
              <a:blipFill rotWithShape="1">
                <a:blip r:embed="rId2"/>
                <a:stretch>
                  <a:fillRect l="-1175" t="-2111" b="-5013"/>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48269654"/>
              </p:ext>
            </p:extLst>
          </p:nvPr>
        </p:nvGraphicFramePr>
        <p:xfrm>
          <a:off x="1143000" y="5181600"/>
          <a:ext cx="6096000" cy="741680"/>
        </p:xfrm>
        <a:graphic>
          <a:graphicData uri="http://schemas.openxmlformats.org/drawingml/2006/table">
            <a:tbl>
              <a:tblPr firstRow="1" bandRow="1">
                <a:tableStyleId>{2D5ABB26-0587-4C30-8999-92F81FD0307C}</a:tableStyleId>
              </a:tblPr>
              <a:tblGrid>
                <a:gridCol w="1016000"/>
                <a:gridCol w="1016000"/>
                <a:gridCol w="1016000"/>
                <a:gridCol w="1016000"/>
                <a:gridCol w="1016000"/>
                <a:gridCol w="1016000"/>
              </a:tblGrid>
              <a:tr h="370840">
                <a:tc>
                  <a:txBody>
                    <a:bodyPr/>
                    <a:lstStyle/>
                    <a:p>
                      <a:endParaRPr 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370840">
                <a:tc>
                  <a:txBody>
                    <a:bodyPr/>
                    <a:lstStyle/>
                    <a:p>
                      <a:endParaRPr lang="en-US"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3841868" y="5901559"/>
                <a:ext cx="68152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41868" y="5901559"/>
                <a:ext cx="681522"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898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86434"/>
            <a:ext cx="7467600" cy="646331"/>
          </a:xfrm>
          <a:prstGeom prst="rect">
            <a:avLst/>
          </a:prstGeom>
          <a:noFill/>
        </p:spPr>
        <p:txBody>
          <a:bodyPr wrap="square" rtlCol="0">
            <a:spAutoFit/>
          </a:bodyPr>
          <a:lstStyle/>
          <a:p>
            <a:pPr algn="ctr"/>
            <a:r>
              <a:rPr lang="en-US" sz="3600" dirty="0" smtClean="0">
                <a:latin typeface="Century Gothic" pitchFamily="34" charset="0"/>
              </a:rPr>
              <a:t>Section 2.2</a:t>
            </a:r>
            <a:endParaRPr lang="en-US" sz="3600" dirty="0">
              <a:latin typeface="Century Gothic"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457200" y="1219200"/>
                <a:ext cx="8077200" cy="4893647"/>
              </a:xfrm>
              <a:prstGeom prst="rect">
                <a:avLst/>
              </a:prstGeom>
              <a:noFill/>
            </p:spPr>
            <p:txBody>
              <a:bodyPr wrap="square" rtlCol="0">
                <a:spAutoFit/>
              </a:bodyPr>
              <a:lstStyle/>
              <a:p>
                <a:r>
                  <a:rPr lang="en-US" sz="2400" dirty="0" smtClean="0">
                    <a:latin typeface="Century Gothic" pitchFamily="34" charset="0"/>
                  </a:rPr>
                  <a:t>As the 68-95-99.7 rule suggest, all normal distributions share many common properties.  In fact, al normal distributions are the same if we measure in units of size  about the mean </a:t>
                </a:r>
                <a14:m>
                  <m:oMath xmlns:m="http://schemas.openxmlformats.org/officeDocument/2006/math">
                    <m:r>
                      <a:rPr lang="en-US" sz="2400" i="1" smtClean="0">
                        <a:latin typeface="Cambria Math"/>
                        <a:ea typeface="Cambria Math"/>
                      </a:rPr>
                      <m:t>𝜇</m:t>
                    </m:r>
                  </m:oMath>
                </a14:m>
                <a:r>
                  <a:rPr lang="en-US" sz="2400" dirty="0" smtClean="0">
                    <a:latin typeface="Century Gothic" pitchFamily="34" charset="0"/>
                  </a:rPr>
                  <a:t> as center.  Changing to these unit is called </a:t>
                </a:r>
                <a:r>
                  <a:rPr lang="en-US" sz="2400" i="1" u="sng" dirty="0" smtClean="0">
                    <a:latin typeface="Century Gothic" pitchFamily="34" charset="0"/>
                  </a:rPr>
                  <a:t>standardizing</a:t>
                </a:r>
                <a:r>
                  <a:rPr lang="en-US" sz="2400" dirty="0" smtClean="0">
                    <a:latin typeface="Century Gothic" pitchFamily="34" charset="0"/>
                  </a:rPr>
                  <a:t>.  To standardize a value, subtract the mean of the distribution then divide by the standard deviation. The standardized value is called a </a:t>
                </a:r>
                <a:r>
                  <a:rPr lang="en-US" sz="2400" i="1" u="sng" dirty="0" smtClean="0">
                    <a:latin typeface="Century Gothic" pitchFamily="34" charset="0"/>
                  </a:rPr>
                  <a:t>z-score</a:t>
                </a:r>
                <a:r>
                  <a:rPr lang="en-US" sz="2400" dirty="0" smtClean="0">
                    <a:latin typeface="Century Gothic" pitchFamily="34" charset="0"/>
                  </a:rPr>
                  <a:t>.</a:t>
                </a:r>
              </a:p>
              <a:p>
                <a:endParaRPr lang="en-US" sz="2400" dirty="0" smtClean="0">
                  <a:latin typeface="Century Gothic" pitchFamily="34" charset="0"/>
                </a:endParaRPr>
              </a:p>
              <a:p>
                <a:endParaRPr lang="en-US" sz="2400" dirty="0">
                  <a:latin typeface="Century Gothic" pitchFamily="34" charset="0"/>
                </a:endParaRPr>
              </a:p>
              <a:p>
                <a:endParaRPr lang="en-US" sz="2400" dirty="0" smtClean="0">
                  <a:latin typeface="Century Gothic" pitchFamily="34" charset="0"/>
                </a:endParaRPr>
              </a:p>
              <a:p>
                <a:endParaRPr lang="en-US" sz="2400" dirty="0">
                  <a:latin typeface="Century Gothic" pitchFamily="34" charset="0"/>
                </a:endParaRPr>
              </a:p>
              <a:p>
                <a:endParaRPr lang="en-US" sz="2400" dirty="0">
                  <a:latin typeface="Century Gothic"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57200" y="1219200"/>
                <a:ext cx="8077200" cy="4893647"/>
              </a:xfrm>
              <a:prstGeom prst="rect">
                <a:avLst/>
              </a:prstGeom>
              <a:blipFill rotWithShape="1">
                <a:blip r:embed="rId2"/>
                <a:stretch>
                  <a:fillRect l="-1132" t="-996"/>
                </a:stretch>
              </a:blipFill>
            </p:spPr>
            <p:txBody>
              <a:bodyPr/>
              <a:lstStyle/>
              <a:p>
                <a:r>
                  <a:rPr lang="en-US">
                    <a:noFill/>
                  </a:rPr>
                  <a:t> </a:t>
                </a:r>
              </a:p>
            </p:txBody>
          </p:sp>
        </mc:Fallback>
      </mc:AlternateContent>
      <p:pic>
        <p:nvPicPr>
          <p:cNvPr id="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73" y="4572000"/>
            <a:ext cx="37925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9587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46996"/>
            <a:ext cx="8610600" cy="1569660"/>
          </a:xfrm>
          <a:prstGeom prst="rect">
            <a:avLst/>
          </a:prstGeom>
          <a:noFill/>
        </p:spPr>
        <p:txBody>
          <a:bodyPr wrap="square" rtlCol="0">
            <a:spAutoFit/>
          </a:bodyPr>
          <a:lstStyle/>
          <a:p>
            <a:r>
              <a:rPr lang="en-US" sz="2400" dirty="0" smtClean="0">
                <a:latin typeface="Century Gothic" pitchFamily="34" charset="0"/>
              </a:rPr>
              <a:t>c.  Use your calculator to construct a normal probability plot for Cavendish’s density of the earth data, and write a brief statement about the normality of the data.  Does the normal probability plot reinforce your findings in a?</a:t>
            </a:r>
            <a:endParaRPr lang="en-US" sz="2400" dirty="0">
              <a:latin typeface="Century Gothic" pitchFamily="34" charset="0"/>
            </a:endParaRPr>
          </a:p>
        </p:txBody>
      </p:sp>
      <p:sp>
        <p:nvSpPr>
          <p:cNvPr id="3" name="TextBox 2"/>
          <p:cNvSpPr txBox="1"/>
          <p:nvPr/>
        </p:nvSpPr>
        <p:spPr>
          <a:xfrm>
            <a:off x="381000" y="228600"/>
            <a:ext cx="8305800" cy="707886"/>
          </a:xfrm>
          <a:prstGeom prst="rect">
            <a:avLst/>
          </a:prstGeom>
          <a:noFill/>
        </p:spPr>
        <p:txBody>
          <a:bodyPr wrap="square" rtlCol="0">
            <a:spAutoFit/>
          </a:bodyPr>
          <a:lstStyle/>
          <a:p>
            <a:pPr algn="ctr"/>
            <a:r>
              <a:rPr lang="en-US" sz="4000" b="1" dirty="0" smtClean="0">
                <a:latin typeface="Century Gothic" pitchFamily="34" charset="0"/>
              </a:rPr>
              <a:t>Exercise 2.26 from text</a:t>
            </a:r>
            <a:endParaRPr lang="en-US" sz="4000" b="1" dirty="0">
              <a:latin typeface="Century Gothic"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6656"/>
            <a:ext cx="3425916" cy="228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67200" y="2843020"/>
            <a:ext cx="4114800" cy="1631216"/>
          </a:xfrm>
          <a:prstGeom prst="rect">
            <a:avLst/>
          </a:prstGeom>
          <a:noFill/>
        </p:spPr>
        <p:txBody>
          <a:bodyPr wrap="square" rtlCol="0">
            <a:spAutoFit/>
          </a:bodyPr>
          <a:lstStyle/>
          <a:p>
            <a:r>
              <a:rPr lang="en-US" sz="2000" dirty="0" smtClean="0">
                <a:latin typeface="Century Gothic" pitchFamily="34" charset="0"/>
              </a:rPr>
              <a:t>Enter your data in L</a:t>
            </a:r>
            <a:r>
              <a:rPr lang="en-US" sz="2000" baseline="-25000" dirty="0" smtClean="0">
                <a:latin typeface="Century Gothic" pitchFamily="34" charset="0"/>
              </a:rPr>
              <a:t>1 </a:t>
            </a:r>
            <a:r>
              <a:rPr lang="en-US" sz="2000" dirty="0" smtClean="0">
                <a:latin typeface="Century Gothic" pitchFamily="34" charset="0"/>
              </a:rPr>
              <a:t>.  Choose 2</a:t>
            </a:r>
            <a:r>
              <a:rPr lang="en-US" sz="2000" baseline="30000" dirty="0" smtClean="0">
                <a:latin typeface="Century Gothic" pitchFamily="34" charset="0"/>
              </a:rPr>
              <a:t>nd</a:t>
            </a:r>
            <a:r>
              <a:rPr lang="en-US" sz="2000" dirty="0" smtClean="0">
                <a:latin typeface="Century Gothic" pitchFamily="34" charset="0"/>
              </a:rPr>
              <a:t> </a:t>
            </a:r>
            <a:r>
              <a:rPr lang="en-US" sz="2000" dirty="0" err="1" smtClean="0">
                <a:latin typeface="Century Gothic" pitchFamily="34" charset="0"/>
              </a:rPr>
              <a:t>Statplot</a:t>
            </a:r>
            <a:r>
              <a:rPr lang="en-US" sz="2000" dirty="0" smtClean="0">
                <a:latin typeface="Century Gothic" pitchFamily="34" charset="0"/>
              </a:rPr>
              <a:t> and turn </a:t>
            </a:r>
            <a:r>
              <a:rPr lang="en-US" sz="2000" dirty="0" err="1" smtClean="0">
                <a:latin typeface="Century Gothic" pitchFamily="34" charset="0"/>
              </a:rPr>
              <a:t>Statplot</a:t>
            </a:r>
            <a:r>
              <a:rPr lang="en-US" sz="2000" dirty="0" smtClean="0">
                <a:latin typeface="Century Gothic" pitchFamily="34" charset="0"/>
              </a:rPr>
              <a:t> 1 On.  Choose the last graph option for normal probability plot.  </a:t>
            </a:r>
            <a:endParaRPr lang="en-US" sz="2000" dirty="0">
              <a:latin typeface="Century Gothic" pitchFamily="34" charset="0"/>
            </a:endParaRPr>
          </a:p>
        </p:txBody>
      </p:sp>
      <p:sp>
        <p:nvSpPr>
          <p:cNvPr id="5" name="TextBox 4"/>
          <p:cNvSpPr txBox="1"/>
          <p:nvPr/>
        </p:nvSpPr>
        <p:spPr>
          <a:xfrm>
            <a:off x="381000" y="5181600"/>
            <a:ext cx="8458200" cy="830997"/>
          </a:xfrm>
          <a:prstGeom prst="rect">
            <a:avLst/>
          </a:prstGeom>
          <a:noFill/>
        </p:spPr>
        <p:txBody>
          <a:bodyPr wrap="square" rtlCol="0">
            <a:spAutoFit/>
          </a:bodyPr>
          <a:lstStyle/>
          <a:p>
            <a:r>
              <a:rPr lang="en-US" sz="2400" dirty="0" smtClean="0">
                <a:latin typeface="Century Gothic" pitchFamily="34" charset="0"/>
              </a:rPr>
              <a:t>The linearity of the normal probability plot indicates an approximately normal distribution.  </a:t>
            </a:r>
            <a:endParaRPr lang="en-US" sz="2400" dirty="0">
              <a:latin typeface="Century Gothic" pitchFamily="34" charset="0"/>
            </a:endParaRPr>
          </a:p>
        </p:txBody>
      </p:sp>
    </p:spTree>
    <p:extLst>
      <p:ext uri="{BB962C8B-B14F-4D97-AF65-F5344CB8AC3E}">
        <p14:creationId xmlns:p14="http://schemas.microsoft.com/office/powerpoint/2010/main" val="14003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452821" y="17517"/>
            <a:ext cx="8178800" cy="184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latin typeface="Century Gothic" pitchFamily="34" charset="0"/>
              </a:rPr>
              <a:t>Standardized Value</a:t>
            </a:r>
            <a:endParaRPr lang="en-US" dirty="0">
              <a:latin typeface="Century Gothic" pitchFamily="34" charset="0"/>
            </a:endParaRPr>
          </a:p>
        </p:txBody>
      </p:sp>
      <p:sp>
        <p:nvSpPr>
          <p:cNvPr id="3" name="Rectangle 2"/>
          <p:cNvSpPr txBox="1">
            <a:spLocks noChangeArrowheads="1"/>
          </p:cNvSpPr>
          <p:nvPr/>
        </p:nvSpPr>
        <p:spPr>
          <a:xfrm>
            <a:off x="-144079" y="1401817"/>
            <a:ext cx="9537700" cy="187960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1188">
              <a:lnSpc>
                <a:spcPct val="80000"/>
              </a:lnSpc>
              <a:spcBef>
                <a:spcPct val="0"/>
              </a:spcBef>
              <a:buSzPct val="69000"/>
              <a:buFont typeface="Palatino" charset="0"/>
              <a:buBlip>
                <a:blip r:embed="rId2"/>
              </a:buBlip>
            </a:pPr>
            <a:r>
              <a:rPr lang="en-US" smtClean="0">
                <a:solidFill>
                  <a:srgbClr val="000000"/>
                </a:solidFill>
                <a:latin typeface="Century Gothic" pitchFamily="34" charset="0"/>
                <a:ea typeface="Palatino Bold" charset="0"/>
                <a:cs typeface="Palatino Bold" charset="0"/>
                <a:sym typeface="Palatino Bold" charset="0"/>
              </a:rPr>
              <a:t>One way to describe relative position in a data set is to tell how many standard deviations above or below the mean the observation is.</a:t>
            </a:r>
            <a:endParaRPr lang="en-US">
              <a:solidFill>
                <a:srgbClr val="000000"/>
              </a:solidFill>
              <a:latin typeface="Century Gothic" pitchFamily="34" charset="0"/>
              <a:ea typeface="ヒラギノ明朝 ProN W6" charset="0"/>
              <a:cs typeface="ヒラギノ明朝 ProN W6" charset="0"/>
              <a:sym typeface="Palatino Bold" charset="0"/>
            </a:endParaRPr>
          </a:p>
        </p:txBody>
      </p:sp>
      <p:grpSp>
        <p:nvGrpSpPr>
          <p:cNvPr id="4" name="Group 7"/>
          <p:cNvGrpSpPr>
            <a:grpSpLocks/>
          </p:cNvGrpSpPr>
          <p:nvPr/>
        </p:nvGrpSpPr>
        <p:grpSpPr bwMode="auto">
          <a:xfrm>
            <a:off x="196986" y="2963862"/>
            <a:ext cx="8850314" cy="3246438"/>
            <a:chOff x="-103" y="0"/>
            <a:chExt cx="5760" cy="2045"/>
          </a:xfrm>
        </p:grpSpPr>
        <p:grpSp>
          <p:nvGrpSpPr>
            <p:cNvPr id="5" name="Group 5"/>
            <p:cNvGrpSpPr>
              <a:grpSpLocks/>
            </p:cNvGrpSpPr>
            <p:nvPr/>
          </p:nvGrpSpPr>
          <p:grpSpPr bwMode="auto">
            <a:xfrm>
              <a:off x="-103" y="0"/>
              <a:ext cx="5760" cy="2045"/>
              <a:chOff x="-103" y="0"/>
              <a:chExt cx="5760" cy="2045"/>
            </a:xfrm>
          </p:grpSpPr>
          <p:sp>
            <p:nvSpPr>
              <p:cNvPr id="7" name="Rectangle 3"/>
              <p:cNvSpPr>
                <a:spLocks/>
              </p:cNvSpPr>
              <p:nvPr/>
            </p:nvSpPr>
            <p:spPr bwMode="auto">
              <a:xfrm>
                <a:off x="-103" y="0"/>
                <a:ext cx="5760" cy="2045"/>
              </a:xfrm>
              <a:prstGeom prst="rect">
                <a:avLst/>
              </a:prstGeom>
              <a:solidFill>
                <a:srgbClr val="FFFFFF"/>
              </a:solidFill>
              <a:ln>
                <a:noFill/>
              </a:ln>
              <a:effectLst>
                <a:outerShdw blurRad="127000" dist="76199" dir="2700000" algn="ctr" rotWithShape="0">
                  <a:srgbClr val="000000">
                    <a:alpha val="75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en-US">
                  <a:latin typeface="Century Gothic" pitchFamily="34" charset="0"/>
                </a:endParaRPr>
              </a:p>
            </p:txBody>
          </p:sp>
          <p:sp>
            <p:nvSpPr>
              <p:cNvPr id="8" name="Rectangle 4"/>
              <p:cNvSpPr>
                <a:spLocks/>
              </p:cNvSpPr>
              <p:nvPr/>
            </p:nvSpPr>
            <p:spPr bwMode="auto">
              <a:xfrm>
                <a:off x="0" y="0"/>
                <a:ext cx="5472"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800" u="sng" dirty="0">
                    <a:solidFill>
                      <a:srgbClr val="880000"/>
                    </a:solidFill>
                    <a:latin typeface="Century Gothic" pitchFamily="34" charset="0"/>
                    <a:ea typeface="Palatino Bold" charset="0"/>
                    <a:cs typeface="Palatino Bold" charset="0"/>
                    <a:sym typeface="Palatino Bold" charset="0"/>
                  </a:rPr>
                  <a:t>Standardized Value: “z-score”</a:t>
                </a:r>
              </a:p>
              <a:p>
                <a:r>
                  <a:rPr lang="en-US" sz="2800" dirty="0">
                    <a:solidFill>
                      <a:srgbClr val="191919"/>
                    </a:solidFill>
                    <a:latin typeface="Century Gothic" pitchFamily="34" charset="0"/>
                    <a:ea typeface="Palatino Bold" charset="0"/>
                    <a:cs typeface="Palatino Bold" charset="0"/>
                    <a:sym typeface="Palatino Bold" charset="0"/>
                  </a:rPr>
                  <a:t>If the mean and standard deviation of a distribution are known, the “z-score” of a particular observation, x, is:</a:t>
                </a:r>
              </a:p>
            </p:txBody>
          </p:sp>
        </p:grpSp>
        <p:pic>
          <p:nvPicPr>
            <p:cNvPr id="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 y="1184"/>
              <a:ext cx="238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60768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1020" y="31532"/>
            <a:ext cx="9034079" cy="6866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latin typeface="Century Gothic" pitchFamily="34" charset="0"/>
              </a:rPr>
              <a:t>Calculating z-scores</a:t>
            </a:r>
            <a:endParaRPr lang="en-US" sz="3600" dirty="0">
              <a:latin typeface="Century Gothic" pitchFamily="34" charset="0"/>
            </a:endParaRPr>
          </a:p>
        </p:txBody>
      </p:sp>
      <p:sp>
        <p:nvSpPr>
          <p:cNvPr id="3" name="Rectangle 2"/>
          <p:cNvSpPr txBox="1">
            <a:spLocks noChangeArrowheads="1"/>
          </p:cNvSpPr>
          <p:nvPr/>
        </p:nvSpPr>
        <p:spPr>
          <a:xfrm>
            <a:off x="21020" y="718207"/>
            <a:ext cx="9055100" cy="68580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1188">
              <a:spcBef>
                <a:spcPct val="0"/>
              </a:spcBef>
              <a:buSzPct val="69000"/>
              <a:buFont typeface="Palatino" charset="0"/>
              <a:buBlip>
                <a:blip r:embed="rId2"/>
              </a:buBlip>
            </a:pPr>
            <a:r>
              <a:rPr lang="en-US" sz="2800" dirty="0" smtClean="0">
                <a:solidFill>
                  <a:srgbClr val="191919"/>
                </a:solidFill>
                <a:latin typeface="Century Gothic" pitchFamily="34" charset="0"/>
              </a:rPr>
              <a:t>Consider the test data and Julia’s score.</a:t>
            </a:r>
            <a:endParaRPr lang="en-US" sz="2800" dirty="0">
              <a:solidFill>
                <a:srgbClr val="191919"/>
              </a:solidFill>
              <a:latin typeface="Century Gothic" pitchFamily="34" charset="0"/>
            </a:endParaRPr>
          </a:p>
        </p:txBody>
      </p:sp>
      <p:graphicFrame>
        <p:nvGraphicFramePr>
          <p:cNvPr id="4" name="Group 3"/>
          <p:cNvGraphicFramePr>
            <a:graphicFrameLocks noGrp="1"/>
          </p:cNvGraphicFramePr>
          <p:nvPr>
            <p:extLst>
              <p:ext uri="{D42A27DB-BD31-4B8C-83A1-F6EECF244321}">
                <p14:modId xmlns:p14="http://schemas.microsoft.com/office/powerpoint/2010/main" val="600634143"/>
              </p:ext>
            </p:extLst>
          </p:nvPr>
        </p:nvGraphicFramePr>
        <p:xfrm>
          <a:off x="71656" y="1219200"/>
          <a:ext cx="8983445" cy="1206500"/>
        </p:xfrm>
        <a:graphic>
          <a:graphicData uri="http://schemas.openxmlformats.org/drawingml/2006/table">
            <a:tbl>
              <a:tblPr/>
              <a:tblGrid>
                <a:gridCol w="690915"/>
                <a:gridCol w="690915"/>
                <a:gridCol w="690915"/>
                <a:gridCol w="690915"/>
                <a:gridCol w="690915"/>
                <a:gridCol w="690915"/>
                <a:gridCol w="692465"/>
                <a:gridCol w="690915"/>
                <a:gridCol w="690915"/>
                <a:gridCol w="690915"/>
                <a:gridCol w="690915"/>
                <a:gridCol w="690915"/>
                <a:gridCol w="690915"/>
              </a:tblGrid>
              <a:tr h="603250">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dirty="0" smtClean="0">
                          <a:ln>
                            <a:noFill/>
                          </a:ln>
                          <a:solidFill>
                            <a:srgbClr val="191919"/>
                          </a:solidFill>
                          <a:effectLst/>
                          <a:latin typeface="Palatino Bold" charset="0"/>
                          <a:ea typeface="Palatino Bold" charset="0"/>
                          <a:cs typeface="Palatino Bold" charset="0"/>
                          <a:sym typeface="Palatino Bold" charset="0"/>
                        </a:rPr>
                        <a:t>79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81</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dirty="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74</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93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78</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75</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67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r>
              <a:tr h="603250">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dirty="0" smtClean="0">
                          <a:ln>
                            <a:noFill/>
                          </a:ln>
                          <a:solidFill>
                            <a:srgbClr val="FF0000"/>
                          </a:solidFill>
                          <a:effectLst/>
                          <a:latin typeface="Palatino Bold" charset="0"/>
                          <a:ea typeface="Palatino Bold" charset="0"/>
                          <a:cs typeface="Palatino Bold" charset="0"/>
                          <a:sym typeface="Palatino Bold" charset="0"/>
                        </a:rPr>
                        <a:t>86</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90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85</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dirty="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84</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82</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72</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endParaRPr kumimoji="0" lang="en-US" sz="2400" b="0" i="0" u="none" strike="noStrike" cap="none" normalizeH="0" baseline="0" dirty="0" smtClean="0">
                        <a:ln>
                          <a:noFill/>
                        </a:ln>
                        <a:solidFill>
                          <a:srgbClr val="191919"/>
                        </a:solidFill>
                        <a:effectLst/>
                        <a:latin typeface="Palatino Bold" charset="0"/>
                        <a:ea typeface="ヒラギノ明朝 ProN W6" charset="0"/>
                        <a:cs typeface="ヒラギノ明朝 ProN W6" charset="0"/>
                        <a:sym typeface="Palatino Bold" charset="0"/>
                      </a:endParaRP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Rectangle 97"/>
          <p:cNvSpPr>
            <a:spLocks/>
          </p:cNvSpPr>
          <p:nvPr/>
        </p:nvSpPr>
        <p:spPr bwMode="auto">
          <a:xfrm>
            <a:off x="153989" y="2420883"/>
            <a:ext cx="892213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800" dirty="0">
                <a:solidFill>
                  <a:srgbClr val="191919"/>
                </a:solidFill>
                <a:latin typeface="Century Gothic" pitchFamily="34" charset="0"/>
                <a:ea typeface="Palatino" charset="0"/>
                <a:cs typeface="Palatino" charset="0"/>
              </a:rPr>
              <a:t>According</a:t>
            </a:r>
            <a:r>
              <a:rPr lang="en-US" sz="3000" dirty="0">
                <a:solidFill>
                  <a:srgbClr val="191919"/>
                </a:solidFill>
                <a:latin typeface="Century Gothic" pitchFamily="34" charset="0"/>
                <a:ea typeface="Palatino" charset="0"/>
                <a:cs typeface="Palatino" charset="0"/>
              </a:rPr>
              <a:t> to Minitab, the mean test score was 80 while the standard deviation was 6.07 points.</a:t>
            </a:r>
          </a:p>
        </p:txBody>
      </p:sp>
      <p:sp>
        <p:nvSpPr>
          <p:cNvPr id="6" name="Rectangle 98"/>
          <p:cNvSpPr>
            <a:spLocks/>
          </p:cNvSpPr>
          <p:nvPr/>
        </p:nvSpPr>
        <p:spPr bwMode="auto">
          <a:xfrm>
            <a:off x="153989" y="3426811"/>
            <a:ext cx="8761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800" dirty="0">
                <a:solidFill>
                  <a:srgbClr val="191919"/>
                </a:solidFill>
                <a:latin typeface="Century Gothic" pitchFamily="34" charset="0"/>
                <a:ea typeface="Palatino" charset="0"/>
                <a:cs typeface="Palatino" charset="0"/>
              </a:rPr>
              <a:t>Julia’s</a:t>
            </a:r>
            <a:r>
              <a:rPr lang="en-US" sz="3000" dirty="0">
                <a:solidFill>
                  <a:srgbClr val="191919"/>
                </a:solidFill>
                <a:latin typeface="Century Gothic" pitchFamily="34" charset="0"/>
                <a:ea typeface="Palatino" charset="0"/>
                <a:cs typeface="Palatino" charset="0"/>
              </a:rPr>
              <a:t> score was above average.  Her standardized z-score is:</a:t>
            </a:r>
          </a:p>
        </p:txBody>
      </p:sp>
      <p:pic>
        <p:nvPicPr>
          <p:cNvPr id="7" name="Picture 9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4695" y="3916856"/>
            <a:ext cx="42195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100"/>
          <p:cNvSpPr>
            <a:spLocks/>
          </p:cNvSpPr>
          <p:nvPr/>
        </p:nvSpPr>
        <p:spPr bwMode="auto">
          <a:xfrm>
            <a:off x="132390" y="5181600"/>
            <a:ext cx="893584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000" dirty="0">
                <a:solidFill>
                  <a:srgbClr val="191919"/>
                </a:solidFill>
                <a:latin typeface="Century Gothic" pitchFamily="34" charset="0"/>
                <a:ea typeface="Palatino" charset="0"/>
                <a:cs typeface="Palatino" charset="0"/>
              </a:rPr>
              <a:t>Julia’s score was almost one full standard deviation above the mean.  </a:t>
            </a:r>
            <a:endParaRPr lang="en-US" sz="3000" dirty="0" smtClean="0">
              <a:solidFill>
                <a:srgbClr val="191919"/>
              </a:solidFill>
              <a:latin typeface="Century Gothic" pitchFamily="34" charset="0"/>
              <a:ea typeface="Palatino" charset="0"/>
              <a:cs typeface="Palatino" charset="0"/>
            </a:endParaRPr>
          </a:p>
          <a:p>
            <a:r>
              <a:rPr lang="en-US" sz="3000" dirty="0" smtClean="0">
                <a:solidFill>
                  <a:srgbClr val="191919"/>
                </a:solidFill>
                <a:latin typeface="Century Gothic" pitchFamily="34" charset="0"/>
                <a:ea typeface="Palatino" charset="0"/>
                <a:cs typeface="Palatino" charset="0"/>
              </a:rPr>
              <a:t>What </a:t>
            </a:r>
            <a:r>
              <a:rPr lang="en-US" sz="3000" dirty="0">
                <a:solidFill>
                  <a:srgbClr val="191919"/>
                </a:solidFill>
                <a:latin typeface="Century Gothic" pitchFamily="34" charset="0"/>
                <a:ea typeface="Palatino" charset="0"/>
                <a:cs typeface="Palatino" charset="0"/>
              </a:rPr>
              <a:t>about Kevin: x</a:t>
            </a:r>
            <a:r>
              <a:rPr lang="en-US" sz="3000" dirty="0" smtClean="0">
                <a:solidFill>
                  <a:srgbClr val="191919"/>
                </a:solidFill>
                <a:latin typeface="Century Gothic" pitchFamily="34" charset="0"/>
                <a:ea typeface="Palatino" charset="0"/>
                <a:cs typeface="Palatino" charset="0"/>
              </a:rPr>
              <a:t>= 72??</a:t>
            </a:r>
            <a:endParaRPr lang="en-US" sz="3000" dirty="0">
              <a:solidFill>
                <a:srgbClr val="191919"/>
              </a:solidFill>
              <a:latin typeface="Century Gothic" pitchFamily="34" charset="0"/>
              <a:ea typeface="Palatino" charset="0"/>
              <a:cs typeface="Palatino" charset="0"/>
            </a:endParaRPr>
          </a:p>
        </p:txBody>
      </p:sp>
    </p:spTree>
    <p:extLst>
      <p:ext uri="{BB962C8B-B14F-4D97-AF65-F5344CB8AC3E}">
        <p14:creationId xmlns:p14="http://schemas.microsoft.com/office/powerpoint/2010/main" val="1701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152400" y="57807"/>
            <a:ext cx="8458200" cy="6921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latin typeface="Century Gothic" pitchFamily="34" charset="0"/>
              </a:rPr>
              <a:t>Calculating z-scores</a:t>
            </a:r>
            <a:endParaRPr lang="en-US" dirty="0">
              <a:latin typeface="Century Gothic" pitchFamily="34" charset="0"/>
            </a:endParaRPr>
          </a:p>
        </p:txBody>
      </p:sp>
      <p:graphicFrame>
        <p:nvGraphicFramePr>
          <p:cNvPr id="3" name="Group 2"/>
          <p:cNvGraphicFramePr>
            <a:graphicFrameLocks noGrp="1"/>
          </p:cNvGraphicFramePr>
          <p:nvPr>
            <p:extLst>
              <p:ext uri="{D42A27DB-BD31-4B8C-83A1-F6EECF244321}">
                <p14:modId xmlns:p14="http://schemas.microsoft.com/office/powerpoint/2010/main" val="1702278030"/>
              </p:ext>
            </p:extLst>
          </p:nvPr>
        </p:nvGraphicFramePr>
        <p:xfrm>
          <a:off x="193365" y="763095"/>
          <a:ext cx="8744399" cy="1206500"/>
        </p:xfrm>
        <a:graphic>
          <a:graphicData uri="http://schemas.openxmlformats.org/drawingml/2006/table">
            <a:tbl>
              <a:tblPr/>
              <a:tblGrid>
                <a:gridCol w="672530"/>
                <a:gridCol w="672530"/>
                <a:gridCol w="672530"/>
                <a:gridCol w="672530"/>
                <a:gridCol w="672530"/>
                <a:gridCol w="672530"/>
                <a:gridCol w="674039"/>
                <a:gridCol w="672530"/>
                <a:gridCol w="672530"/>
                <a:gridCol w="672530"/>
                <a:gridCol w="672530"/>
                <a:gridCol w="672530"/>
                <a:gridCol w="672530"/>
              </a:tblGrid>
              <a:tr h="603250">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dirty="0" smtClean="0">
                          <a:ln>
                            <a:noFill/>
                          </a:ln>
                          <a:solidFill>
                            <a:srgbClr val="191919"/>
                          </a:solidFill>
                          <a:effectLst/>
                          <a:latin typeface="Palatino Bold" charset="0"/>
                          <a:ea typeface="Palatino Bold" charset="0"/>
                          <a:cs typeface="Palatino Bold" charset="0"/>
                          <a:sym typeface="Palatino Bold" charset="0"/>
                        </a:rPr>
                        <a:t>79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81</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74</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dirty="0" smtClean="0">
                          <a:ln>
                            <a:noFill/>
                          </a:ln>
                          <a:solidFill>
                            <a:srgbClr val="191919"/>
                          </a:solidFill>
                          <a:effectLst/>
                          <a:latin typeface="Palatino Bold" charset="0"/>
                          <a:ea typeface="Palatino Bold" charset="0"/>
                          <a:cs typeface="Palatino Bold" charset="0"/>
                          <a:sym typeface="Palatino Bold" charset="0"/>
                        </a:rPr>
                        <a:t>93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78</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008000"/>
                          </a:solidFill>
                          <a:effectLst/>
                          <a:latin typeface="Palatino Bold" charset="0"/>
                          <a:ea typeface="Palatino Bold" charset="0"/>
                          <a:cs typeface="Palatino Bold" charset="0"/>
                          <a:sym typeface="Palatino Bold" charset="0"/>
                        </a:rPr>
                        <a:t>80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75</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67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r>
              <a:tr h="603250">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FF0000"/>
                          </a:solidFill>
                          <a:effectLst/>
                          <a:latin typeface="Palatino Bold" charset="0"/>
                          <a:ea typeface="Palatino Bold" charset="0"/>
                          <a:cs typeface="Palatino Bold" charset="0"/>
                          <a:sym typeface="Palatino Bold" charset="0"/>
                        </a:rPr>
                        <a:t>86</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90</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85</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83</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89</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84</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82</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191919"/>
                          </a:solidFill>
                          <a:effectLst/>
                          <a:latin typeface="Palatino Bold" charset="0"/>
                          <a:ea typeface="Palatino Bold" charset="0"/>
                          <a:cs typeface="Palatino Bold" charset="0"/>
                          <a:sym typeface="Palatino Bold" charset="0"/>
                        </a:rPr>
                        <a:t>77</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r>
                        <a:rPr kumimoji="0" lang="en-US" sz="2400" b="0" i="0" u="none" strike="noStrike" cap="none" normalizeH="0" baseline="0" smtClean="0">
                          <a:ln>
                            <a:noFill/>
                          </a:ln>
                          <a:solidFill>
                            <a:srgbClr val="0000FF"/>
                          </a:solidFill>
                          <a:effectLst/>
                          <a:latin typeface="Palatino Bold" charset="0"/>
                          <a:ea typeface="Palatino Bold" charset="0"/>
                          <a:cs typeface="Palatino Bold" charset="0"/>
                          <a:sym typeface="Palatino Bold" charset="0"/>
                        </a:rPr>
                        <a:t>72</a:t>
                      </a: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68000"/>
                        <a:buFont typeface="Palatino" charset="0"/>
                        <a:buNone/>
                        <a:tabLst>
                          <a:tab pos="914400" algn="l"/>
                        </a:tabLst>
                      </a:pPr>
                      <a:endParaRPr kumimoji="0" lang="en-US" sz="2400" b="0" i="0" u="none" strike="noStrike" cap="none" normalizeH="0" baseline="0" dirty="0" smtClean="0">
                        <a:ln>
                          <a:noFill/>
                        </a:ln>
                        <a:solidFill>
                          <a:srgbClr val="191919"/>
                        </a:solidFill>
                        <a:effectLst/>
                        <a:latin typeface="Palatino Bold" charset="0"/>
                        <a:ea typeface="ヒラギノ明朝 ProN W6" charset="0"/>
                        <a:cs typeface="ヒラギノ明朝 ProN W6" charset="0"/>
                        <a:sym typeface="Palatino Bold" charset="0"/>
                      </a:endParaRPr>
                    </a:p>
                  </a:txBody>
                  <a:tcPr marL="38100" marR="38100" marT="38100" marB="38100" anchor="ctr" horzOverflow="overflow">
                    <a:lnL w="25400" cap="flat" cmpd="sng" algn="ctr">
                      <a:solidFill>
                        <a:srgbClr val="6C703F"/>
                      </a:solidFill>
                      <a:prstDash val="solid"/>
                      <a:round/>
                      <a:headEnd type="none" w="med" len="med"/>
                      <a:tailEnd type="none" w="med" len="med"/>
                    </a:lnL>
                    <a:lnR w="25400" cap="flat" cmpd="sng" algn="ctr">
                      <a:solidFill>
                        <a:srgbClr val="6C703F"/>
                      </a:solidFill>
                      <a:prstDash val="solid"/>
                      <a:round/>
                      <a:headEnd type="none" w="med" len="med"/>
                      <a:tailEnd type="none" w="med" len="med"/>
                    </a:lnR>
                    <a:lnT w="25400" cap="flat" cmpd="sng" algn="ctr">
                      <a:solidFill>
                        <a:srgbClr val="6C703F"/>
                      </a:solidFill>
                      <a:prstDash val="solid"/>
                      <a:round/>
                      <a:headEnd type="none" w="med" len="med"/>
                      <a:tailEnd type="none" w="med" len="med"/>
                    </a:lnT>
                    <a:lnB w="25400" cap="flat" cmpd="sng" algn="ctr">
                      <a:solidFill>
                        <a:srgbClr val="6C703F"/>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Rectangle 96"/>
          <p:cNvSpPr>
            <a:spLocks/>
          </p:cNvSpPr>
          <p:nvPr/>
        </p:nvSpPr>
        <p:spPr bwMode="auto">
          <a:xfrm>
            <a:off x="2927784" y="2286000"/>
            <a:ext cx="620570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000" dirty="0">
                <a:solidFill>
                  <a:srgbClr val="FF0000"/>
                </a:solidFill>
                <a:latin typeface="Century Gothic" pitchFamily="34" charset="0"/>
                <a:ea typeface="Palatino" charset="0"/>
                <a:cs typeface="Palatino" charset="0"/>
              </a:rPr>
              <a:t>Julia</a:t>
            </a:r>
            <a:r>
              <a:rPr lang="en-US" sz="3000" dirty="0">
                <a:solidFill>
                  <a:srgbClr val="191919"/>
                </a:solidFill>
                <a:latin typeface="Century Gothic" pitchFamily="34" charset="0"/>
                <a:ea typeface="Palatino" charset="0"/>
                <a:cs typeface="Palatino" charset="0"/>
              </a:rPr>
              <a:t>: z=(86-80)/6.07</a:t>
            </a:r>
          </a:p>
          <a:p>
            <a:r>
              <a:rPr lang="en-US" sz="3000" dirty="0">
                <a:solidFill>
                  <a:srgbClr val="191919"/>
                </a:solidFill>
                <a:latin typeface="Century Gothic" pitchFamily="34" charset="0"/>
                <a:ea typeface="Palatino" charset="0"/>
                <a:cs typeface="Palatino" charset="0"/>
              </a:rPr>
              <a:t>          z= 0.99      </a:t>
            </a:r>
            <a:endParaRPr lang="en-US" sz="3000" dirty="0" smtClean="0">
              <a:solidFill>
                <a:srgbClr val="191919"/>
              </a:solidFill>
              <a:latin typeface="Century Gothic" pitchFamily="34" charset="0"/>
              <a:ea typeface="Palatino" charset="0"/>
              <a:cs typeface="Palatino" charset="0"/>
            </a:endParaRPr>
          </a:p>
          <a:p>
            <a:r>
              <a:rPr lang="en-US" sz="3000" dirty="0" smtClean="0">
                <a:solidFill>
                  <a:srgbClr val="191919"/>
                </a:solidFill>
                <a:latin typeface="Century Gothic" pitchFamily="34" charset="0"/>
                <a:ea typeface="Palatino" charset="0"/>
                <a:cs typeface="Palatino" charset="0"/>
              </a:rPr>
              <a:t> </a:t>
            </a:r>
            <a:r>
              <a:rPr lang="en-US" sz="3000" dirty="0">
                <a:solidFill>
                  <a:srgbClr val="191919"/>
                </a:solidFill>
                <a:latin typeface="Century Gothic" pitchFamily="34" charset="0"/>
                <a:ea typeface="Palatino" charset="0"/>
                <a:cs typeface="Palatino" charset="0"/>
              </a:rPr>
              <a:t>{</a:t>
            </a:r>
            <a:r>
              <a:rPr lang="en-US" sz="3000" dirty="0">
                <a:solidFill>
                  <a:srgbClr val="191919"/>
                </a:solidFill>
                <a:latin typeface="Century Gothic" pitchFamily="34" charset="0"/>
                <a:ea typeface="Palatino Italic" charset="0"/>
                <a:cs typeface="Palatino Italic" charset="0"/>
                <a:sym typeface="Palatino Italic" charset="0"/>
              </a:rPr>
              <a:t>above average = +z}</a:t>
            </a:r>
          </a:p>
        </p:txBody>
      </p:sp>
      <p:sp>
        <p:nvSpPr>
          <p:cNvPr id="5" name="Rectangle 97"/>
          <p:cNvSpPr>
            <a:spLocks/>
          </p:cNvSpPr>
          <p:nvPr/>
        </p:nvSpPr>
        <p:spPr bwMode="auto">
          <a:xfrm>
            <a:off x="2922529" y="3834961"/>
            <a:ext cx="615490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000" dirty="0">
                <a:solidFill>
                  <a:srgbClr val="0000FF"/>
                </a:solidFill>
                <a:latin typeface="Century Gothic" pitchFamily="34" charset="0"/>
                <a:ea typeface="Palatino" charset="0"/>
                <a:cs typeface="Palatino" charset="0"/>
              </a:rPr>
              <a:t>Kevin</a:t>
            </a:r>
            <a:r>
              <a:rPr lang="en-US" sz="3000" dirty="0">
                <a:solidFill>
                  <a:srgbClr val="191919"/>
                </a:solidFill>
                <a:latin typeface="Century Gothic" pitchFamily="34" charset="0"/>
                <a:ea typeface="Palatino" charset="0"/>
                <a:cs typeface="Palatino" charset="0"/>
              </a:rPr>
              <a:t>: z=(72-80)/6.07</a:t>
            </a:r>
          </a:p>
          <a:p>
            <a:r>
              <a:rPr lang="en-US" sz="3000" dirty="0">
                <a:solidFill>
                  <a:srgbClr val="191919"/>
                </a:solidFill>
                <a:latin typeface="Century Gothic" pitchFamily="34" charset="0"/>
                <a:ea typeface="Palatino" charset="0"/>
                <a:cs typeface="Palatino" charset="0"/>
              </a:rPr>
              <a:t>          z= -</a:t>
            </a:r>
            <a:r>
              <a:rPr lang="en-US" sz="3000" dirty="0" smtClean="0">
                <a:solidFill>
                  <a:srgbClr val="191919"/>
                </a:solidFill>
                <a:latin typeface="Century Gothic" pitchFamily="34" charset="0"/>
                <a:ea typeface="Palatino" charset="0"/>
                <a:cs typeface="Palatino" charset="0"/>
              </a:rPr>
              <a:t>1.32</a:t>
            </a:r>
          </a:p>
          <a:p>
            <a:r>
              <a:rPr lang="en-US" sz="3000" dirty="0" smtClean="0">
                <a:solidFill>
                  <a:srgbClr val="191919"/>
                </a:solidFill>
                <a:latin typeface="Century Gothic" pitchFamily="34" charset="0"/>
                <a:ea typeface="Palatino" charset="0"/>
                <a:cs typeface="Palatino" charset="0"/>
              </a:rPr>
              <a:t> </a:t>
            </a:r>
            <a:r>
              <a:rPr lang="en-US" sz="3000" dirty="0">
                <a:solidFill>
                  <a:srgbClr val="191919"/>
                </a:solidFill>
                <a:latin typeface="Century Gothic" pitchFamily="34" charset="0"/>
                <a:ea typeface="Palatino" charset="0"/>
                <a:cs typeface="Palatino" charset="0"/>
              </a:rPr>
              <a:t>{</a:t>
            </a:r>
            <a:r>
              <a:rPr lang="en-US" sz="3000" dirty="0">
                <a:solidFill>
                  <a:srgbClr val="191919"/>
                </a:solidFill>
                <a:latin typeface="Century Gothic" pitchFamily="34" charset="0"/>
                <a:ea typeface="Palatino Italic" charset="0"/>
                <a:cs typeface="Palatino Italic" charset="0"/>
                <a:sym typeface="Palatino Italic" charset="0"/>
              </a:rPr>
              <a:t>below average = -z</a:t>
            </a:r>
            <a:r>
              <a:rPr lang="en-US" sz="3000" dirty="0">
                <a:solidFill>
                  <a:srgbClr val="191919"/>
                </a:solidFill>
                <a:latin typeface="Century Gothic" pitchFamily="34" charset="0"/>
                <a:ea typeface="Palatino" charset="0"/>
                <a:cs typeface="Palatino" charset="0"/>
              </a:rPr>
              <a:t>}</a:t>
            </a:r>
          </a:p>
        </p:txBody>
      </p:sp>
      <p:sp>
        <p:nvSpPr>
          <p:cNvPr id="6" name="Rectangle 98"/>
          <p:cNvSpPr>
            <a:spLocks/>
          </p:cNvSpPr>
          <p:nvPr/>
        </p:nvSpPr>
        <p:spPr bwMode="auto">
          <a:xfrm>
            <a:off x="2912019" y="5346144"/>
            <a:ext cx="561283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000" dirty="0">
                <a:solidFill>
                  <a:srgbClr val="008000"/>
                </a:solidFill>
                <a:latin typeface="Century Gothic" pitchFamily="34" charset="0"/>
                <a:ea typeface="Palatino" charset="0"/>
                <a:cs typeface="Palatino" charset="0"/>
              </a:rPr>
              <a:t>Katie</a:t>
            </a:r>
            <a:r>
              <a:rPr lang="en-US" sz="3000" dirty="0">
                <a:solidFill>
                  <a:srgbClr val="191919"/>
                </a:solidFill>
                <a:latin typeface="Century Gothic" pitchFamily="34" charset="0"/>
                <a:ea typeface="Palatino" charset="0"/>
                <a:cs typeface="Palatino" charset="0"/>
              </a:rPr>
              <a:t>: z=(80-80)/6.07</a:t>
            </a:r>
          </a:p>
          <a:p>
            <a:r>
              <a:rPr lang="en-US" sz="3000" dirty="0">
                <a:solidFill>
                  <a:srgbClr val="191919"/>
                </a:solidFill>
                <a:latin typeface="Century Gothic" pitchFamily="34" charset="0"/>
                <a:ea typeface="Palatino" charset="0"/>
                <a:cs typeface="Palatino" charset="0"/>
              </a:rPr>
              <a:t>          z= 0           </a:t>
            </a:r>
            <a:endParaRPr lang="en-US" sz="3000" dirty="0" smtClean="0">
              <a:solidFill>
                <a:srgbClr val="191919"/>
              </a:solidFill>
              <a:latin typeface="Century Gothic" pitchFamily="34" charset="0"/>
              <a:ea typeface="Palatino" charset="0"/>
              <a:cs typeface="Palatino" charset="0"/>
            </a:endParaRPr>
          </a:p>
          <a:p>
            <a:r>
              <a:rPr lang="en-US" sz="3000" dirty="0" smtClean="0">
                <a:solidFill>
                  <a:srgbClr val="191919"/>
                </a:solidFill>
                <a:latin typeface="Century Gothic" pitchFamily="34" charset="0"/>
                <a:ea typeface="Palatino" charset="0"/>
                <a:cs typeface="Palatino" charset="0"/>
              </a:rPr>
              <a:t>{</a:t>
            </a:r>
            <a:r>
              <a:rPr lang="en-US" sz="3000" dirty="0">
                <a:solidFill>
                  <a:srgbClr val="191919"/>
                </a:solidFill>
                <a:latin typeface="Century Gothic" pitchFamily="34" charset="0"/>
                <a:ea typeface="Palatino Italic" charset="0"/>
                <a:cs typeface="Palatino Italic" charset="0"/>
                <a:sym typeface="Palatino Italic" charset="0"/>
              </a:rPr>
              <a:t>average z = 0</a:t>
            </a:r>
            <a:r>
              <a:rPr lang="en-US" sz="3000" dirty="0">
                <a:solidFill>
                  <a:srgbClr val="191919"/>
                </a:solidFill>
                <a:latin typeface="Century Gothic" pitchFamily="34" charset="0"/>
                <a:ea typeface="Palatino" charset="0"/>
                <a:cs typeface="Palatino" charset="0"/>
              </a:rPr>
              <a:t>}</a:t>
            </a:r>
          </a:p>
        </p:txBody>
      </p:sp>
      <p:grpSp>
        <p:nvGrpSpPr>
          <p:cNvPr id="7" name="Group 101"/>
          <p:cNvGrpSpPr>
            <a:grpSpLocks/>
          </p:cNvGrpSpPr>
          <p:nvPr/>
        </p:nvGrpSpPr>
        <p:grpSpPr bwMode="auto">
          <a:xfrm>
            <a:off x="142625" y="3302000"/>
            <a:ext cx="2589433" cy="3097923"/>
            <a:chOff x="0" y="0"/>
            <a:chExt cx="1712" cy="1968"/>
          </a:xfrm>
        </p:grpSpPr>
        <p:sp>
          <p:nvSpPr>
            <p:cNvPr id="8" name="Rectangle 99"/>
            <p:cNvSpPr>
              <a:spLocks/>
            </p:cNvSpPr>
            <p:nvPr/>
          </p:nvSpPr>
          <p:spPr bwMode="auto">
            <a:xfrm>
              <a:off x="0" y="0"/>
              <a:ext cx="1712" cy="1968"/>
            </a:xfrm>
            <a:prstGeom prst="rect">
              <a:avLst/>
            </a:prstGeom>
            <a:solidFill>
              <a:srgbClr val="FFFFFF"/>
            </a:solidFill>
            <a:ln>
              <a:noFill/>
            </a:ln>
            <a:effectLst>
              <a:outerShdw blurRad="127000" dist="76199" dir="2700000" algn="ctr" rotWithShape="0">
                <a:srgbClr val="000000">
                  <a:alpha val="75000"/>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en-US">
                <a:latin typeface="Century Gothic" pitchFamily="34" charset="0"/>
              </a:endParaRPr>
            </a:p>
          </p:txBody>
        </p:sp>
        <p:sp>
          <p:nvSpPr>
            <p:cNvPr id="9" name="Rectangle 100"/>
            <p:cNvSpPr>
              <a:spLocks/>
            </p:cNvSpPr>
            <p:nvPr/>
          </p:nvSpPr>
          <p:spPr bwMode="auto">
            <a:xfrm>
              <a:off x="0" y="24"/>
              <a:ext cx="171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200" dirty="0">
                  <a:solidFill>
                    <a:schemeClr val="tx1"/>
                  </a:solidFill>
                  <a:latin typeface="Century Gothic" pitchFamily="34" charset="0"/>
                  <a:ea typeface="Bradley Hand ITC TT-Bold" charset="0"/>
                  <a:cs typeface="Bradley Hand ITC TT-Bold" charset="0"/>
                  <a:sym typeface="Bradley Hand ITC TT-Bold" charset="0"/>
                </a:rPr>
                <a:t>6 |  7</a:t>
              </a:r>
            </a:p>
            <a:p>
              <a:r>
                <a:rPr lang="en-US" sz="3200" dirty="0">
                  <a:solidFill>
                    <a:schemeClr val="tx1"/>
                  </a:solidFill>
                  <a:latin typeface="Century Gothic" pitchFamily="34" charset="0"/>
                  <a:ea typeface="Bradley Hand ITC TT-Bold" charset="0"/>
                  <a:cs typeface="Bradley Hand ITC TT-Bold" charset="0"/>
                  <a:sym typeface="Bradley Hand ITC TT-Bold" charset="0"/>
                </a:rPr>
                <a:t>7 | 2334</a:t>
              </a:r>
            </a:p>
            <a:p>
              <a:r>
                <a:rPr lang="en-US" sz="3200" dirty="0">
                  <a:solidFill>
                    <a:schemeClr val="tx1"/>
                  </a:solidFill>
                  <a:latin typeface="Century Gothic" pitchFamily="34" charset="0"/>
                  <a:ea typeface="Bradley Hand ITC TT-Bold" charset="0"/>
                  <a:cs typeface="Bradley Hand ITC TT-Bold" charset="0"/>
                  <a:sym typeface="Bradley Hand ITC TT-Bold" charset="0"/>
                </a:rPr>
                <a:t>7 | 5777899</a:t>
              </a:r>
            </a:p>
            <a:p>
              <a:r>
                <a:rPr lang="en-US" sz="3200" dirty="0">
                  <a:solidFill>
                    <a:schemeClr val="tx1"/>
                  </a:solidFill>
                  <a:latin typeface="Century Gothic" pitchFamily="34" charset="0"/>
                  <a:ea typeface="Bradley Hand ITC TT-Bold" charset="0"/>
                  <a:cs typeface="Bradley Hand ITC TT-Bold" charset="0"/>
                  <a:sym typeface="Bradley Hand ITC TT-Bold" charset="0"/>
                </a:rPr>
                <a:t>8 | 00123334</a:t>
              </a:r>
            </a:p>
            <a:p>
              <a:r>
                <a:rPr lang="en-US" sz="3200" dirty="0">
                  <a:solidFill>
                    <a:schemeClr val="tx1"/>
                  </a:solidFill>
                  <a:latin typeface="Century Gothic" pitchFamily="34" charset="0"/>
                  <a:ea typeface="Bradley Hand ITC TT-Bold" charset="0"/>
                  <a:cs typeface="Bradley Hand ITC TT-Bold" charset="0"/>
                  <a:sym typeface="Bradley Hand ITC TT-Bold" charset="0"/>
                </a:rPr>
                <a:t>8 | 5</a:t>
              </a:r>
              <a:r>
                <a:rPr lang="en-US" sz="3200" dirty="0">
                  <a:solidFill>
                    <a:srgbClr val="FF0000"/>
                  </a:solidFill>
                  <a:latin typeface="Century Gothic" pitchFamily="34" charset="0"/>
                  <a:ea typeface="Bradley Hand ITC TT-Bold" charset="0"/>
                  <a:cs typeface="Bradley Hand ITC TT-Bold" charset="0"/>
                  <a:sym typeface="Bradley Hand ITC TT-Bold" charset="0"/>
                </a:rPr>
                <a:t>6</a:t>
              </a:r>
              <a:r>
                <a:rPr lang="en-US" sz="3200" dirty="0">
                  <a:solidFill>
                    <a:schemeClr val="tx1"/>
                  </a:solidFill>
                  <a:latin typeface="Century Gothic" pitchFamily="34" charset="0"/>
                  <a:ea typeface="Bradley Hand ITC TT-Bold" charset="0"/>
                  <a:cs typeface="Bradley Hand ITC TT-Bold" charset="0"/>
                  <a:sym typeface="Bradley Hand ITC TT-Bold" charset="0"/>
                </a:rPr>
                <a:t>9</a:t>
              </a:r>
            </a:p>
            <a:p>
              <a:r>
                <a:rPr lang="en-US" sz="3200" dirty="0">
                  <a:solidFill>
                    <a:schemeClr val="tx1"/>
                  </a:solidFill>
                  <a:latin typeface="Century Gothic" pitchFamily="34" charset="0"/>
                  <a:ea typeface="Bradley Hand ITC TT-Bold" charset="0"/>
                  <a:cs typeface="Bradley Hand ITC TT-Bold" charset="0"/>
                  <a:sym typeface="Bradley Hand ITC TT-Bold" charset="0"/>
                </a:rPr>
                <a:t>9 | 03</a:t>
              </a:r>
            </a:p>
          </p:txBody>
        </p:sp>
      </p:grpSp>
    </p:spTree>
    <p:extLst>
      <p:ext uri="{BB962C8B-B14F-4D97-AF65-F5344CB8AC3E}">
        <p14:creationId xmlns:p14="http://schemas.microsoft.com/office/powerpoint/2010/main" val="28641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010688" presetClass="entr" presetSubtype="78276864"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010688" presetClass="entr" presetSubtype="77012992"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010688" presetClass="entr" presetSubtype="77013072"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419100" y="152400"/>
            <a:ext cx="8507413"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Comparing Scores</a:t>
            </a:r>
            <a:endParaRPr lang="en-US" dirty="0"/>
          </a:p>
        </p:txBody>
      </p:sp>
      <p:sp>
        <p:nvSpPr>
          <p:cNvPr id="3" name="Rectangle 2"/>
          <p:cNvSpPr txBox="1">
            <a:spLocks noChangeArrowheads="1"/>
          </p:cNvSpPr>
          <p:nvPr/>
        </p:nvSpPr>
        <p:spPr>
          <a:xfrm>
            <a:off x="355868" y="817179"/>
            <a:ext cx="8633875" cy="2274614"/>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1188">
              <a:lnSpc>
                <a:spcPct val="80000"/>
              </a:lnSpc>
              <a:spcBef>
                <a:spcPct val="0"/>
              </a:spcBef>
              <a:buSzPct val="69000"/>
              <a:buFont typeface="Palatino" charset="0"/>
              <a:buBlip>
                <a:blip r:embed="rId2"/>
              </a:buBlip>
            </a:pPr>
            <a:r>
              <a:rPr lang="en-US" dirty="0" smtClean="0">
                <a:solidFill>
                  <a:srgbClr val="800000"/>
                </a:solidFill>
                <a:latin typeface="Palatino Bold" charset="0"/>
                <a:ea typeface="Palatino Bold" charset="0"/>
                <a:cs typeface="Palatino Bold" charset="0"/>
                <a:sym typeface="Palatino Bold" charset="0"/>
              </a:rPr>
              <a:t>Standardized values can be used to compare scores from two different distributions.</a:t>
            </a:r>
            <a:endParaRPr lang="en-US" dirty="0" smtClean="0">
              <a:solidFill>
                <a:srgbClr val="800000"/>
              </a:solidFill>
              <a:latin typeface="Palatino Bold" charset="0"/>
              <a:ea typeface="ヒラギノ明朝 ProN W6" charset="0"/>
              <a:cs typeface="ヒラギノ明朝 ProN W6" charset="0"/>
              <a:sym typeface="Palatino Bold" charset="0"/>
            </a:endParaRPr>
          </a:p>
          <a:p>
            <a:pPr marL="1225550" lvl="1" indent="-628650">
              <a:lnSpc>
                <a:spcPct val="80000"/>
              </a:lnSpc>
              <a:spcBef>
                <a:spcPts val="1000"/>
              </a:spcBef>
              <a:buSzPct val="156000"/>
              <a:buFont typeface="Palatino" charset="0"/>
              <a:buBlip>
                <a:blip r:embed="rId3"/>
              </a:buBlip>
            </a:pPr>
            <a:r>
              <a:rPr lang="en-US" dirty="0" smtClean="0">
                <a:solidFill>
                  <a:srgbClr val="191919"/>
                </a:solidFill>
              </a:rPr>
              <a:t>Statistics Test: mean = 80, </a:t>
            </a:r>
            <a:r>
              <a:rPr lang="en-US" dirty="0" err="1" smtClean="0">
                <a:solidFill>
                  <a:srgbClr val="191919"/>
                </a:solidFill>
              </a:rPr>
              <a:t>std</a:t>
            </a:r>
            <a:r>
              <a:rPr lang="en-US" dirty="0" smtClean="0">
                <a:solidFill>
                  <a:srgbClr val="191919"/>
                </a:solidFill>
              </a:rPr>
              <a:t> </a:t>
            </a:r>
            <a:r>
              <a:rPr lang="en-US" dirty="0" err="1" smtClean="0">
                <a:solidFill>
                  <a:srgbClr val="191919"/>
                </a:solidFill>
              </a:rPr>
              <a:t>dev</a:t>
            </a:r>
            <a:r>
              <a:rPr lang="en-US" dirty="0" smtClean="0">
                <a:solidFill>
                  <a:srgbClr val="191919"/>
                </a:solidFill>
              </a:rPr>
              <a:t> = 6.07</a:t>
            </a:r>
          </a:p>
          <a:p>
            <a:pPr marL="1225550" lvl="1" indent="-628650">
              <a:lnSpc>
                <a:spcPct val="80000"/>
              </a:lnSpc>
              <a:spcBef>
                <a:spcPts val="1000"/>
              </a:spcBef>
              <a:buSzPct val="156000"/>
              <a:buFont typeface="Palatino" charset="0"/>
              <a:buBlip>
                <a:blip r:embed="rId3"/>
              </a:buBlip>
            </a:pPr>
            <a:r>
              <a:rPr lang="en-US" dirty="0" smtClean="0">
                <a:solidFill>
                  <a:srgbClr val="191919"/>
                </a:solidFill>
              </a:rPr>
              <a:t>Chemistry Test: mean = 76, </a:t>
            </a:r>
            <a:r>
              <a:rPr lang="en-US" dirty="0" err="1" smtClean="0">
                <a:solidFill>
                  <a:srgbClr val="191919"/>
                </a:solidFill>
              </a:rPr>
              <a:t>std</a:t>
            </a:r>
            <a:r>
              <a:rPr lang="en-US" dirty="0" smtClean="0">
                <a:solidFill>
                  <a:srgbClr val="191919"/>
                </a:solidFill>
              </a:rPr>
              <a:t> </a:t>
            </a:r>
            <a:r>
              <a:rPr lang="en-US" dirty="0" err="1" smtClean="0">
                <a:solidFill>
                  <a:srgbClr val="191919"/>
                </a:solidFill>
              </a:rPr>
              <a:t>dev</a:t>
            </a:r>
            <a:r>
              <a:rPr lang="en-US" dirty="0" smtClean="0">
                <a:solidFill>
                  <a:srgbClr val="191919"/>
                </a:solidFill>
              </a:rPr>
              <a:t> = 4</a:t>
            </a:r>
          </a:p>
          <a:p>
            <a:pPr marL="1225550" lvl="1" indent="-628650">
              <a:lnSpc>
                <a:spcPct val="80000"/>
              </a:lnSpc>
              <a:spcBef>
                <a:spcPts val="1000"/>
              </a:spcBef>
              <a:buSzPct val="156000"/>
              <a:buFont typeface="Palatino" charset="0"/>
              <a:buBlip>
                <a:blip r:embed="rId3"/>
              </a:buBlip>
            </a:pPr>
            <a:r>
              <a:rPr lang="en-US" dirty="0" smtClean="0">
                <a:solidFill>
                  <a:srgbClr val="191919"/>
                </a:solidFill>
              </a:rPr>
              <a:t>Jenny got an 86 in Statistics and 82 in Chemistry.</a:t>
            </a:r>
          </a:p>
          <a:p>
            <a:pPr marL="1225550" lvl="1" indent="-628650">
              <a:lnSpc>
                <a:spcPct val="80000"/>
              </a:lnSpc>
              <a:spcBef>
                <a:spcPts val="1000"/>
              </a:spcBef>
              <a:buSzPct val="156000"/>
              <a:buFont typeface="Palatino" charset="0"/>
              <a:buBlip>
                <a:blip r:embed="rId3"/>
              </a:buBlip>
            </a:pPr>
            <a:r>
              <a:rPr lang="en-US" dirty="0" smtClean="0">
                <a:solidFill>
                  <a:srgbClr val="191919"/>
                </a:solidFill>
              </a:rPr>
              <a:t>On which test did she perform better?</a:t>
            </a:r>
            <a:endParaRPr lang="en-US" dirty="0">
              <a:solidFill>
                <a:srgbClr val="191919"/>
              </a:solidFill>
            </a:endParaRPr>
          </a:p>
        </p:txBody>
      </p:sp>
      <p:grpSp>
        <p:nvGrpSpPr>
          <p:cNvPr id="4" name="Group 7"/>
          <p:cNvGrpSpPr>
            <a:grpSpLocks/>
          </p:cNvGrpSpPr>
          <p:nvPr/>
        </p:nvGrpSpPr>
        <p:grpSpPr bwMode="auto">
          <a:xfrm>
            <a:off x="762000" y="4026425"/>
            <a:ext cx="2851133" cy="1541167"/>
            <a:chOff x="0" y="0"/>
            <a:chExt cx="1984" cy="1328"/>
          </a:xfrm>
        </p:grpSpPr>
        <p:grpSp>
          <p:nvGrpSpPr>
            <p:cNvPr id="5" name="Group 5"/>
            <p:cNvGrpSpPr>
              <a:grpSpLocks/>
            </p:cNvGrpSpPr>
            <p:nvPr/>
          </p:nvGrpSpPr>
          <p:grpSpPr bwMode="auto">
            <a:xfrm>
              <a:off x="0" y="0"/>
              <a:ext cx="1984" cy="1328"/>
              <a:chOff x="0" y="0"/>
              <a:chExt cx="1984" cy="1328"/>
            </a:xfrm>
          </p:grpSpPr>
          <p:sp>
            <p:nvSpPr>
              <p:cNvPr id="7" name="Rectangle 3"/>
              <p:cNvSpPr>
                <a:spLocks/>
              </p:cNvSpPr>
              <p:nvPr/>
            </p:nvSpPr>
            <p:spPr bwMode="auto">
              <a:xfrm>
                <a:off x="0" y="0"/>
                <a:ext cx="1984" cy="1328"/>
              </a:xfrm>
              <a:prstGeom prst="rect">
                <a:avLst/>
              </a:prstGeom>
              <a:solidFill>
                <a:srgbClr val="FFFFFF"/>
              </a:solidFill>
              <a:ln>
                <a:noFill/>
              </a:ln>
              <a:effectLst>
                <a:outerShdw blurRad="127000" dist="50799" dir="3119993" algn="ctr" rotWithShape="0">
                  <a:srgbClr val="000000">
                    <a:alpha val="89999"/>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en-US"/>
              </a:p>
            </p:txBody>
          </p:sp>
          <p:sp>
            <p:nvSpPr>
              <p:cNvPr id="8" name="Rectangle 4"/>
              <p:cNvSpPr>
                <a:spLocks/>
              </p:cNvSpPr>
              <p:nvPr/>
            </p:nvSpPr>
            <p:spPr bwMode="auto">
              <a:xfrm>
                <a:off x="0" y="0"/>
                <a:ext cx="19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3000" dirty="0">
                    <a:solidFill>
                      <a:srgbClr val="800000"/>
                    </a:solidFill>
                    <a:ea typeface="Palatino" charset="0"/>
                    <a:cs typeface="Palatino" charset="0"/>
                  </a:rPr>
                  <a:t>Statistics</a:t>
                </a:r>
              </a:p>
            </p:txBody>
          </p:sp>
        </p:grpSp>
        <p:pic>
          <p:nvPicPr>
            <p:cNvPr id="6"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 y="488"/>
              <a:ext cx="17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 name="Group 12"/>
          <p:cNvGrpSpPr>
            <a:grpSpLocks/>
          </p:cNvGrpSpPr>
          <p:nvPr/>
        </p:nvGrpSpPr>
        <p:grpSpPr bwMode="auto">
          <a:xfrm>
            <a:off x="5504858" y="4026424"/>
            <a:ext cx="2854007" cy="1541167"/>
            <a:chOff x="-2" y="0"/>
            <a:chExt cx="1986" cy="1328"/>
          </a:xfrm>
        </p:grpSpPr>
        <p:grpSp>
          <p:nvGrpSpPr>
            <p:cNvPr id="10" name="Group 10"/>
            <p:cNvGrpSpPr>
              <a:grpSpLocks/>
            </p:cNvGrpSpPr>
            <p:nvPr/>
          </p:nvGrpSpPr>
          <p:grpSpPr bwMode="auto">
            <a:xfrm>
              <a:off x="-2" y="0"/>
              <a:ext cx="1986" cy="1328"/>
              <a:chOff x="-2" y="0"/>
              <a:chExt cx="1986" cy="1328"/>
            </a:xfrm>
          </p:grpSpPr>
          <p:sp>
            <p:nvSpPr>
              <p:cNvPr id="12" name="Rectangle 8"/>
              <p:cNvSpPr>
                <a:spLocks/>
              </p:cNvSpPr>
              <p:nvPr/>
            </p:nvSpPr>
            <p:spPr bwMode="auto">
              <a:xfrm>
                <a:off x="0" y="0"/>
                <a:ext cx="1984" cy="1328"/>
              </a:xfrm>
              <a:prstGeom prst="rect">
                <a:avLst/>
              </a:prstGeom>
              <a:solidFill>
                <a:srgbClr val="FFFFFF"/>
              </a:solidFill>
              <a:ln>
                <a:noFill/>
              </a:ln>
              <a:effectLst>
                <a:outerShdw blurRad="127000" dist="50799" dir="3119993" algn="ctr" rotWithShape="0">
                  <a:srgbClr val="000000">
                    <a:alpha val="89999"/>
                  </a:srgb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defRPr/>
                </a:pPr>
                <a:endParaRPr lang="en-US"/>
              </a:p>
            </p:txBody>
          </p:sp>
          <p:sp>
            <p:nvSpPr>
              <p:cNvPr id="13" name="Rectangle 9"/>
              <p:cNvSpPr>
                <a:spLocks/>
              </p:cNvSpPr>
              <p:nvPr/>
            </p:nvSpPr>
            <p:spPr bwMode="auto">
              <a:xfrm>
                <a:off x="-2" y="0"/>
                <a:ext cx="19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3000" dirty="0">
                    <a:solidFill>
                      <a:srgbClr val="800000"/>
                    </a:solidFill>
                    <a:ea typeface="Palatino" charset="0"/>
                    <a:cs typeface="Palatino" charset="0"/>
                  </a:rPr>
                  <a:t>Chemistry</a:t>
                </a:r>
              </a:p>
            </p:txBody>
          </p:sp>
        </p:grpSp>
        <p:pic>
          <p:nvPicPr>
            <p:cNvPr id="11"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 y="490"/>
              <a:ext cx="16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4" name="Rectangle 13"/>
          <p:cNvSpPr>
            <a:spLocks/>
          </p:cNvSpPr>
          <p:nvPr/>
        </p:nvSpPr>
        <p:spPr bwMode="auto">
          <a:xfrm>
            <a:off x="584200" y="5715000"/>
            <a:ext cx="8518910" cy="63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lnSpc>
                <a:spcPct val="70000"/>
              </a:lnSpc>
            </a:pPr>
            <a:r>
              <a:rPr lang="en-US" sz="3000" dirty="0">
                <a:solidFill>
                  <a:srgbClr val="800000"/>
                </a:solidFill>
                <a:latin typeface="Palatino Bold Italic" charset="0"/>
                <a:ea typeface="Palatino Bold Italic" charset="0"/>
                <a:cs typeface="Palatino Bold Italic" charset="0"/>
                <a:sym typeface="Palatino Bold Italic" charset="0"/>
              </a:rPr>
              <a:t>Although she had a lower score, she performed relatively better in Chemistry.</a:t>
            </a:r>
          </a:p>
        </p:txBody>
      </p:sp>
    </p:spTree>
    <p:extLst>
      <p:ext uri="{BB962C8B-B14F-4D97-AF65-F5344CB8AC3E}">
        <p14:creationId xmlns:p14="http://schemas.microsoft.com/office/powerpoint/2010/main" val="19133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6120320" presetClass="entr" presetSubtype="2201920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6120320" presetClass="entr" presetSubtype="2201920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6120320" presetClass="entr" presetSubtype="2201920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6120320" presetClass="entr" presetSubtype="2201920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6120320" presetClass="entr" presetSubtype="2201920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6120320" presetClass="entr" presetSubtype="63006504"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6120320" presetClass="entr" presetSubtype="63006464" fill="hold" nodeType="clickEffect">
                                  <p:stCondLst>
                                    <p:cond delay="0"/>
                                  </p:stCondLst>
                                  <p:childTnLst>
                                    <p:set>
                                      <p:cBhvr>
                                        <p:cTn id="30" dur="1" fill="hold">
                                          <p:stCondLst>
                                            <p:cond delay="499"/>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6120320" presetClass="entr" presetSubtype="65984808" fill="hold" grpId="0" nodeType="clickEffect">
                                  <p:stCondLst>
                                    <p:cond delay="0"/>
                                  </p:stCondLst>
                                  <p:childTnLst>
                                    <p:set>
                                      <p:cBhvr>
                                        <p:cTn id="34"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P spid="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565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99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7924800" cy="584775"/>
          </a:xfrm>
          <a:prstGeom prst="rect">
            <a:avLst/>
          </a:prstGeom>
          <a:noFill/>
        </p:spPr>
        <p:txBody>
          <a:bodyPr wrap="square" rtlCol="0">
            <a:spAutoFit/>
          </a:bodyPr>
          <a:lstStyle/>
          <a:p>
            <a:pPr algn="ctr"/>
            <a:r>
              <a:rPr lang="en-US" sz="3200" dirty="0" smtClean="0">
                <a:latin typeface="Century Gothic" pitchFamily="34" charset="0"/>
              </a:rPr>
              <a:t>Normal Distribution Calculations</a:t>
            </a:r>
            <a:endParaRPr lang="en-US" sz="3200" dirty="0">
              <a:latin typeface="Century Gothic" pitchFamily="34" charset="0"/>
            </a:endParaRPr>
          </a:p>
        </p:txBody>
      </p:sp>
      <p:pic>
        <p:nvPicPr>
          <p:cNvPr id="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02865"/>
            <a:ext cx="6610350" cy="3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038600"/>
            <a:ext cx="492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812" y="3276600"/>
            <a:ext cx="37973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52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8900"/>
            <a:ext cx="8229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250950"/>
            <a:ext cx="8229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450" y="3663950"/>
            <a:ext cx="45085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202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1099</Words>
  <Application>Microsoft Office PowerPoint</Application>
  <PresentationFormat>On-screen Show (4:3)</PresentationFormat>
  <Paragraphs>194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Bullitt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Angela</dc:creator>
  <cp:lastModifiedBy>Marshall, Angela</cp:lastModifiedBy>
  <cp:revision>14</cp:revision>
  <cp:lastPrinted>2012-09-18T18:55:51Z</cp:lastPrinted>
  <dcterms:created xsi:type="dcterms:W3CDTF">2012-09-11T16:14:01Z</dcterms:created>
  <dcterms:modified xsi:type="dcterms:W3CDTF">2013-09-05T15:30:05Z</dcterms:modified>
</cp:coreProperties>
</file>