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BEA5-D5AA-4FE4-9E56-65F877C053B4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C5AC-CBB2-4BF9-97A1-2F1F50FB6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3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BEA5-D5AA-4FE4-9E56-65F877C053B4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C5AC-CBB2-4BF9-97A1-2F1F50FB6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39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BEA5-D5AA-4FE4-9E56-65F877C053B4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C5AC-CBB2-4BF9-97A1-2F1F50FB6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7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BEA5-D5AA-4FE4-9E56-65F877C053B4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C5AC-CBB2-4BF9-97A1-2F1F50FB6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8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BEA5-D5AA-4FE4-9E56-65F877C053B4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C5AC-CBB2-4BF9-97A1-2F1F50FB6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2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BEA5-D5AA-4FE4-9E56-65F877C053B4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C5AC-CBB2-4BF9-97A1-2F1F50FB6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2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BEA5-D5AA-4FE4-9E56-65F877C053B4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C5AC-CBB2-4BF9-97A1-2F1F50FB6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2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BEA5-D5AA-4FE4-9E56-65F877C053B4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C5AC-CBB2-4BF9-97A1-2F1F50FB6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1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BEA5-D5AA-4FE4-9E56-65F877C053B4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C5AC-CBB2-4BF9-97A1-2F1F50FB6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6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BEA5-D5AA-4FE4-9E56-65F877C053B4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C5AC-CBB2-4BF9-97A1-2F1F50FB6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BEA5-D5AA-4FE4-9E56-65F877C053B4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C5AC-CBB2-4BF9-97A1-2F1F50FB6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85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8BEA5-D5AA-4FE4-9E56-65F877C053B4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6C5AC-CBB2-4BF9-97A1-2F1F50FB6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57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57200"/>
            <a:ext cx="8229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4.2 Cautions about Correlation and Regression</a:t>
            </a:r>
          </a:p>
          <a:p>
            <a:r>
              <a:rPr lang="en-US" sz="3200" dirty="0"/>
              <a:t>Correlation and regression are powerful tools for</a:t>
            </a:r>
          </a:p>
          <a:p>
            <a:r>
              <a:rPr lang="en-US" sz="3200" dirty="0"/>
              <a:t>describing the relationship between two variables.</a:t>
            </a:r>
          </a:p>
          <a:p>
            <a:r>
              <a:rPr lang="en-US" sz="3200" dirty="0"/>
              <a:t>When you use these tools, you must be aware of</a:t>
            </a:r>
          </a:p>
          <a:p>
            <a:r>
              <a:rPr lang="en-US" sz="3200" dirty="0"/>
              <a:t>their limitations, beginning with the fact that</a:t>
            </a:r>
          </a:p>
          <a:p>
            <a:r>
              <a:rPr lang="en-US" sz="3200" b="1" dirty="0"/>
              <a:t>correlation and regression describe only linear</a:t>
            </a:r>
          </a:p>
          <a:p>
            <a:r>
              <a:rPr lang="en-US" sz="3200" b="1" dirty="0"/>
              <a:t>relationships.</a:t>
            </a:r>
          </a:p>
          <a:p>
            <a:r>
              <a:rPr lang="en-US" sz="3200" dirty="0"/>
              <a:t>Also remember that the </a:t>
            </a:r>
            <a:r>
              <a:rPr lang="en-US" sz="3200" b="1" dirty="0"/>
              <a:t>correlation r and the</a:t>
            </a:r>
          </a:p>
          <a:p>
            <a:r>
              <a:rPr lang="en-US" sz="3200" b="1" dirty="0"/>
              <a:t>least-squares regression line are not resistant.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2455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6881" y="94736"/>
            <a:ext cx="912340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Extrapolation</a:t>
            </a:r>
          </a:p>
          <a:p>
            <a:r>
              <a:rPr lang="en-US" sz="3600" b="1" dirty="0"/>
              <a:t>Extrapolation </a:t>
            </a:r>
            <a:r>
              <a:rPr lang="en-US" sz="3600" dirty="0"/>
              <a:t>is the use of a regression line</a:t>
            </a:r>
          </a:p>
          <a:p>
            <a:r>
              <a:rPr lang="en-US" sz="3600" dirty="0"/>
              <a:t>prediction far outside the domain of values of</a:t>
            </a:r>
          </a:p>
          <a:p>
            <a:r>
              <a:rPr lang="en-US" sz="3600" dirty="0"/>
              <a:t>the explanatory variable x that you used to</a:t>
            </a:r>
          </a:p>
          <a:p>
            <a:r>
              <a:rPr lang="en-US" sz="3600" dirty="0"/>
              <a:t>obtain the line or curve. Such predictions are</a:t>
            </a:r>
          </a:p>
          <a:p>
            <a:r>
              <a:rPr lang="en-US" sz="3600" dirty="0"/>
              <a:t>often not accurate.</a:t>
            </a:r>
          </a:p>
          <a:p>
            <a:r>
              <a:rPr lang="en-US" sz="3600" dirty="0"/>
              <a:t>Example:</a:t>
            </a:r>
          </a:p>
          <a:p>
            <a:r>
              <a:rPr lang="en-US" sz="3600" dirty="0"/>
              <a:t>Deriving an equation for baby weight and</a:t>
            </a:r>
          </a:p>
          <a:p>
            <a:r>
              <a:rPr lang="en-US" sz="3600" dirty="0"/>
              <a:t>age where the age only goes up to 12 months.</a:t>
            </a:r>
          </a:p>
          <a:p>
            <a:r>
              <a:rPr lang="en-US" sz="3600" dirty="0"/>
              <a:t>Then trying to predict a baby weight at 16</a:t>
            </a:r>
          </a:p>
          <a:p>
            <a:r>
              <a:rPr lang="en-US" sz="3600" dirty="0"/>
              <a:t>months.</a:t>
            </a:r>
          </a:p>
        </p:txBody>
      </p:sp>
    </p:spTree>
    <p:extLst>
      <p:ext uri="{BB962C8B-B14F-4D97-AF65-F5344CB8AC3E}">
        <p14:creationId xmlns:p14="http://schemas.microsoft.com/office/powerpoint/2010/main" val="358370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84205"/>
            <a:ext cx="8610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Lurking Variables</a:t>
            </a:r>
          </a:p>
          <a:p>
            <a:r>
              <a:rPr lang="en-US" sz="3600" dirty="0"/>
              <a:t>A </a:t>
            </a:r>
            <a:r>
              <a:rPr lang="en-US" sz="3600" b="1" dirty="0"/>
              <a:t>lurking variables </a:t>
            </a:r>
            <a:r>
              <a:rPr lang="en-US" sz="3600" dirty="0"/>
              <a:t>is a variable that is not</a:t>
            </a:r>
          </a:p>
          <a:p>
            <a:r>
              <a:rPr lang="en-US" sz="3600" dirty="0"/>
              <a:t>among the explanatory or response variables in </a:t>
            </a:r>
            <a:r>
              <a:rPr lang="en-US" sz="3600" dirty="0" smtClean="0"/>
              <a:t>a study </a:t>
            </a:r>
            <a:r>
              <a:rPr lang="en-US" sz="3600" dirty="0"/>
              <a:t>and yet may influence the </a:t>
            </a:r>
            <a:r>
              <a:rPr lang="en-US" sz="3600" dirty="0" smtClean="0"/>
              <a:t>interpretation of </a:t>
            </a:r>
            <a:r>
              <a:rPr lang="en-US" sz="3600" dirty="0"/>
              <a:t>relationship among those variables.</a:t>
            </a:r>
          </a:p>
          <a:p>
            <a:r>
              <a:rPr lang="en-US" sz="3600" dirty="0"/>
              <a:t>A lurking variable can falsely suggest a strong</a:t>
            </a:r>
          </a:p>
          <a:p>
            <a:r>
              <a:rPr lang="en-US" sz="3600" dirty="0"/>
              <a:t>relationship between x and y or it can hide a</a:t>
            </a:r>
          </a:p>
          <a:p>
            <a:r>
              <a:rPr lang="en-US" sz="3600" dirty="0"/>
              <a:t>relationship that is really there.</a:t>
            </a:r>
          </a:p>
        </p:txBody>
      </p:sp>
    </p:spTree>
    <p:extLst>
      <p:ext uri="{BB962C8B-B14F-4D97-AF65-F5344CB8AC3E}">
        <p14:creationId xmlns:p14="http://schemas.microsoft.com/office/powerpoint/2010/main" val="152928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The question of </a:t>
            </a:r>
            <a:r>
              <a:rPr lang="en-US" sz="3600" dirty="0" smtClean="0"/>
              <a:t>Causation</a:t>
            </a:r>
          </a:p>
          <a:p>
            <a:endParaRPr lang="en-US" sz="3600" dirty="0"/>
          </a:p>
          <a:p>
            <a:r>
              <a:rPr lang="en-US" sz="3600" dirty="0"/>
              <a:t>In many studies of the relationship between </a:t>
            </a:r>
            <a:r>
              <a:rPr lang="en-US" sz="3600" dirty="0" smtClean="0"/>
              <a:t>two variables</a:t>
            </a:r>
            <a:r>
              <a:rPr lang="en-US" sz="3600" dirty="0"/>
              <a:t>, the goal is to establish that changes </a:t>
            </a:r>
            <a:r>
              <a:rPr lang="en-US" sz="3600" dirty="0" smtClean="0"/>
              <a:t>in the </a:t>
            </a:r>
            <a:r>
              <a:rPr lang="en-US" sz="3600" dirty="0"/>
              <a:t>explanatory variable cause changes in </a:t>
            </a:r>
            <a:r>
              <a:rPr lang="en-US" sz="3600" dirty="0" smtClean="0"/>
              <a:t>the response </a:t>
            </a:r>
            <a:r>
              <a:rPr lang="en-US" sz="3600" dirty="0"/>
              <a:t>variable.</a:t>
            </a:r>
          </a:p>
          <a:p>
            <a:r>
              <a:rPr lang="en-US" sz="3600" dirty="0"/>
              <a:t>Even when a strong association is present, the</a:t>
            </a:r>
          </a:p>
          <a:p>
            <a:r>
              <a:rPr lang="en-US" sz="3600" dirty="0"/>
              <a:t>conclusion that this association is due to a </a:t>
            </a:r>
            <a:r>
              <a:rPr lang="en-US" sz="3600" dirty="0" smtClean="0"/>
              <a:t>causal link </a:t>
            </a:r>
            <a:r>
              <a:rPr lang="en-US" sz="3600" dirty="0"/>
              <a:t>between the variables is often elusive.</a:t>
            </a:r>
          </a:p>
        </p:txBody>
      </p:sp>
    </p:spTree>
    <p:extLst>
      <p:ext uri="{BB962C8B-B14F-4D97-AF65-F5344CB8AC3E}">
        <p14:creationId xmlns:p14="http://schemas.microsoft.com/office/powerpoint/2010/main" val="426978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523103"/>
            <a:ext cx="63614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Explaining Association: causation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293347" y="3276600"/>
            <a:ext cx="88177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Causation: changes in x cause a change in y</a:t>
            </a:r>
          </a:p>
          <a:p>
            <a:r>
              <a:rPr lang="en-US" sz="3200" dirty="0"/>
              <a:t>x =</a:t>
            </a:r>
          </a:p>
          <a:p>
            <a:r>
              <a:rPr lang="en-US" sz="3200" dirty="0"/>
              <a:t>y =</a:t>
            </a:r>
          </a:p>
          <a:p>
            <a:r>
              <a:rPr lang="en-US" sz="3200" dirty="0"/>
              <a:t>Note: rarely will you find a direct causation</a:t>
            </a:r>
          </a:p>
          <a:p>
            <a:r>
              <a:rPr lang="en-US" sz="3200" dirty="0"/>
              <a:t>relationship. Just about every relationship has more</a:t>
            </a:r>
          </a:p>
          <a:p>
            <a:r>
              <a:rPr lang="en-US" sz="3200" dirty="0"/>
              <a:t>than one variable causing the change.</a:t>
            </a:r>
          </a:p>
        </p:txBody>
      </p:sp>
      <p:sp>
        <p:nvSpPr>
          <p:cNvPr id="4" name="Oval 3"/>
          <p:cNvSpPr/>
          <p:nvPr/>
        </p:nvSpPr>
        <p:spPr>
          <a:xfrm>
            <a:off x="5387546" y="1600200"/>
            <a:ext cx="1447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52599" y="1655805"/>
            <a:ext cx="1447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940908" y="1458097"/>
            <a:ext cx="2842054" cy="321276"/>
          </a:xfrm>
          <a:custGeom>
            <a:avLst/>
            <a:gdLst>
              <a:gd name="connsiteX0" fmla="*/ 0 w 2842054"/>
              <a:gd name="connsiteY0" fmla="*/ 296562 h 321276"/>
              <a:gd name="connsiteX1" fmla="*/ 123568 w 2842054"/>
              <a:gd name="connsiteY1" fmla="*/ 247135 h 321276"/>
              <a:gd name="connsiteX2" fmla="*/ 271849 w 2842054"/>
              <a:gd name="connsiteY2" fmla="*/ 172995 h 321276"/>
              <a:gd name="connsiteX3" fmla="*/ 345989 w 2842054"/>
              <a:gd name="connsiteY3" fmla="*/ 123568 h 321276"/>
              <a:gd name="connsiteX4" fmla="*/ 494270 w 2842054"/>
              <a:gd name="connsiteY4" fmla="*/ 74141 h 321276"/>
              <a:gd name="connsiteX5" fmla="*/ 766119 w 2842054"/>
              <a:gd name="connsiteY5" fmla="*/ 0 h 321276"/>
              <a:gd name="connsiteX6" fmla="*/ 2323070 w 2842054"/>
              <a:gd name="connsiteY6" fmla="*/ 24714 h 321276"/>
              <a:gd name="connsiteX7" fmla="*/ 2421924 w 2842054"/>
              <a:gd name="connsiteY7" fmla="*/ 49427 h 321276"/>
              <a:gd name="connsiteX8" fmla="*/ 2570206 w 2842054"/>
              <a:gd name="connsiteY8" fmla="*/ 98854 h 321276"/>
              <a:gd name="connsiteX9" fmla="*/ 2718487 w 2842054"/>
              <a:gd name="connsiteY9" fmla="*/ 197708 h 321276"/>
              <a:gd name="connsiteX10" fmla="*/ 2792627 w 2842054"/>
              <a:gd name="connsiteY10" fmla="*/ 247135 h 321276"/>
              <a:gd name="connsiteX11" fmla="*/ 2842054 w 2842054"/>
              <a:gd name="connsiteY11" fmla="*/ 321276 h 32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42054" h="321276">
                <a:moveTo>
                  <a:pt x="0" y="296562"/>
                </a:moveTo>
                <a:cubicBezTo>
                  <a:pt x="41189" y="280086"/>
                  <a:pt x="83889" y="266974"/>
                  <a:pt x="123568" y="247135"/>
                </a:cubicBezTo>
                <a:cubicBezTo>
                  <a:pt x="315196" y="151321"/>
                  <a:pt x="85496" y="235111"/>
                  <a:pt x="271849" y="172995"/>
                </a:cubicBezTo>
                <a:cubicBezTo>
                  <a:pt x="296562" y="156519"/>
                  <a:pt x="318847" y="135631"/>
                  <a:pt x="345989" y="123568"/>
                </a:cubicBezTo>
                <a:cubicBezTo>
                  <a:pt x="393599" y="102408"/>
                  <a:pt x="494270" y="74141"/>
                  <a:pt x="494270" y="74141"/>
                </a:cubicBezTo>
                <a:cubicBezTo>
                  <a:pt x="604622" y="574"/>
                  <a:pt x="581536" y="0"/>
                  <a:pt x="766119" y="0"/>
                </a:cubicBezTo>
                <a:cubicBezTo>
                  <a:pt x="1285168" y="0"/>
                  <a:pt x="1804086" y="16476"/>
                  <a:pt x="2323070" y="24714"/>
                </a:cubicBezTo>
                <a:cubicBezTo>
                  <a:pt x="2356021" y="32952"/>
                  <a:pt x="2389391" y="39667"/>
                  <a:pt x="2421924" y="49427"/>
                </a:cubicBezTo>
                <a:cubicBezTo>
                  <a:pt x="2471828" y="64398"/>
                  <a:pt x="2570206" y="98854"/>
                  <a:pt x="2570206" y="98854"/>
                </a:cubicBezTo>
                <a:lnTo>
                  <a:pt x="2718487" y="197708"/>
                </a:lnTo>
                <a:lnTo>
                  <a:pt x="2792627" y="247135"/>
                </a:lnTo>
                <a:lnTo>
                  <a:pt x="2842054" y="32127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90203" y="1824335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01099" y="1848702"/>
            <a:ext cx="550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6031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8984" y="457200"/>
            <a:ext cx="815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Common Response</a:t>
            </a:r>
          </a:p>
          <a:p>
            <a:r>
              <a:rPr lang="en-US" sz="3600" dirty="0"/>
              <a:t>Common Response: changes in both x and y are </a:t>
            </a:r>
            <a:r>
              <a:rPr lang="en-US" sz="3600" dirty="0" smtClean="0"/>
              <a:t>caused by </a:t>
            </a:r>
            <a:r>
              <a:rPr lang="en-US" sz="3600" dirty="0"/>
              <a:t>changes in a lurking variable z.</a:t>
            </a:r>
          </a:p>
        </p:txBody>
      </p:sp>
      <p:sp>
        <p:nvSpPr>
          <p:cNvPr id="3" name="Oval 2"/>
          <p:cNvSpPr/>
          <p:nvPr/>
        </p:nvSpPr>
        <p:spPr>
          <a:xfrm>
            <a:off x="5481283" y="2818707"/>
            <a:ext cx="1447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846336" y="2874312"/>
            <a:ext cx="1447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3940" y="3042842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94836" y="3067209"/>
            <a:ext cx="550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3585487" y="4957465"/>
            <a:ext cx="1447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47937" y="5181600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033287" y="4245912"/>
            <a:ext cx="757913" cy="935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856533" y="4245912"/>
            <a:ext cx="728954" cy="935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3089189" y="2644346"/>
            <a:ext cx="2570206" cy="345989"/>
          </a:xfrm>
          <a:custGeom>
            <a:avLst/>
            <a:gdLst>
              <a:gd name="connsiteX0" fmla="*/ 0 w 2570206"/>
              <a:gd name="connsiteY0" fmla="*/ 345989 h 345989"/>
              <a:gd name="connsiteX1" fmla="*/ 123568 w 2570206"/>
              <a:gd name="connsiteY1" fmla="*/ 271849 h 345989"/>
              <a:gd name="connsiteX2" fmla="*/ 197708 w 2570206"/>
              <a:gd name="connsiteY2" fmla="*/ 247135 h 345989"/>
              <a:gd name="connsiteX3" fmla="*/ 345989 w 2570206"/>
              <a:gd name="connsiteY3" fmla="*/ 172995 h 345989"/>
              <a:gd name="connsiteX4" fmla="*/ 494270 w 2570206"/>
              <a:gd name="connsiteY4" fmla="*/ 98854 h 345989"/>
              <a:gd name="connsiteX5" fmla="*/ 568411 w 2570206"/>
              <a:gd name="connsiteY5" fmla="*/ 49427 h 345989"/>
              <a:gd name="connsiteX6" fmla="*/ 766119 w 2570206"/>
              <a:gd name="connsiteY6" fmla="*/ 0 h 345989"/>
              <a:gd name="connsiteX7" fmla="*/ 1606379 w 2570206"/>
              <a:gd name="connsiteY7" fmla="*/ 24713 h 345989"/>
              <a:gd name="connsiteX8" fmla="*/ 1977081 w 2570206"/>
              <a:gd name="connsiteY8" fmla="*/ 74140 h 345989"/>
              <a:gd name="connsiteX9" fmla="*/ 2199503 w 2570206"/>
              <a:gd name="connsiteY9" fmla="*/ 148281 h 345989"/>
              <a:gd name="connsiteX10" fmla="*/ 2273643 w 2570206"/>
              <a:gd name="connsiteY10" fmla="*/ 172995 h 345989"/>
              <a:gd name="connsiteX11" fmla="*/ 2421925 w 2570206"/>
              <a:gd name="connsiteY11" fmla="*/ 271849 h 345989"/>
              <a:gd name="connsiteX12" fmla="*/ 2496065 w 2570206"/>
              <a:gd name="connsiteY12" fmla="*/ 321276 h 345989"/>
              <a:gd name="connsiteX13" fmla="*/ 2570206 w 2570206"/>
              <a:gd name="connsiteY13" fmla="*/ 345989 h 345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70206" h="345989">
                <a:moveTo>
                  <a:pt x="0" y="345989"/>
                </a:moveTo>
                <a:cubicBezTo>
                  <a:pt x="41189" y="321276"/>
                  <a:pt x="80605" y="293331"/>
                  <a:pt x="123568" y="271849"/>
                </a:cubicBezTo>
                <a:cubicBezTo>
                  <a:pt x="146868" y="260199"/>
                  <a:pt x="174408" y="258785"/>
                  <a:pt x="197708" y="247135"/>
                </a:cubicBezTo>
                <a:cubicBezTo>
                  <a:pt x="389331" y="151323"/>
                  <a:pt x="159644" y="235109"/>
                  <a:pt x="345989" y="172995"/>
                </a:cubicBezTo>
                <a:cubicBezTo>
                  <a:pt x="558468" y="31343"/>
                  <a:pt x="289633" y="201173"/>
                  <a:pt x="494270" y="98854"/>
                </a:cubicBezTo>
                <a:cubicBezTo>
                  <a:pt x="520836" y="85571"/>
                  <a:pt x="541845" y="62710"/>
                  <a:pt x="568411" y="49427"/>
                </a:cubicBezTo>
                <a:cubicBezTo>
                  <a:pt x="619076" y="24095"/>
                  <a:pt x="719115" y="9401"/>
                  <a:pt x="766119" y="0"/>
                </a:cubicBezTo>
                <a:lnTo>
                  <a:pt x="1606379" y="24713"/>
                </a:lnTo>
                <a:cubicBezTo>
                  <a:pt x="1654275" y="26994"/>
                  <a:pt x="1920427" y="66047"/>
                  <a:pt x="1977081" y="74140"/>
                </a:cubicBezTo>
                <a:lnTo>
                  <a:pt x="2199503" y="148281"/>
                </a:lnTo>
                <a:cubicBezTo>
                  <a:pt x="2224216" y="156519"/>
                  <a:pt x="2251968" y="158545"/>
                  <a:pt x="2273643" y="172995"/>
                </a:cubicBezTo>
                <a:lnTo>
                  <a:pt x="2421925" y="271849"/>
                </a:lnTo>
                <a:cubicBezTo>
                  <a:pt x="2446638" y="288325"/>
                  <a:pt x="2467887" y="311884"/>
                  <a:pt x="2496065" y="321276"/>
                </a:cubicBezTo>
                <a:lnTo>
                  <a:pt x="2570206" y="34598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24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Confounding</a:t>
            </a:r>
          </a:p>
          <a:p>
            <a:r>
              <a:rPr lang="en-US" sz="3600" dirty="0"/>
              <a:t>Confounding: The effects (if any) of x on y is</a:t>
            </a:r>
          </a:p>
          <a:p>
            <a:r>
              <a:rPr lang="en-US" sz="3600" dirty="0"/>
              <a:t>confounded with the effect of a lurking variable z.</a:t>
            </a:r>
          </a:p>
        </p:txBody>
      </p:sp>
      <p:sp>
        <p:nvSpPr>
          <p:cNvPr id="3" name="Oval 2"/>
          <p:cNvSpPr/>
          <p:nvPr/>
        </p:nvSpPr>
        <p:spPr>
          <a:xfrm>
            <a:off x="5481283" y="2818707"/>
            <a:ext cx="1447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846336" y="2874312"/>
            <a:ext cx="1447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3940" y="3042842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94836" y="3067209"/>
            <a:ext cx="550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3585487" y="4957465"/>
            <a:ext cx="1447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47937" y="5181600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>
            <a:stCxn id="4" idx="6"/>
          </p:cNvCxnSpPr>
          <p:nvPr/>
        </p:nvCxnSpPr>
        <p:spPr>
          <a:xfrm>
            <a:off x="3294136" y="3560112"/>
            <a:ext cx="21871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033287" y="4245912"/>
            <a:ext cx="757913" cy="7115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054710" y="2581177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0600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311028"/>
              </p:ext>
            </p:extLst>
          </p:nvPr>
        </p:nvGraphicFramePr>
        <p:xfrm>
          <a:off x="457200" y="1371600"/>
          <a:ext cx="7924800" cy="3550233"/>
        </p:xfrm>
        <a:graphic>
          <a:graphicData uri="http://schemas.openxmlformats.org/drawingml/2006/table">
            <a:tbl>
              <a:tblPr firstRow="1" firstCol="1" bandRow="1"/>
              <a:tblGrid>
                <a:gridCol w="845127"/>
                <a:gridCol w="5680364"/>
                <a:gridCol w="1399309"/>
              </a:tblGrid>
              <a:tr h="10758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Cautions about Correlation—Correlation vs Causation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 225-230, Do 27-31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58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Question of Causation—Discuss lurking variables, common response, causation, and confounding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 231-237, Do 33-37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58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Causation Practice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 238, Do 38-39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253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380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Bullitt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Marshall, Angela</dc:creator>
  <cp:lastModifiedBy>Marshall, Angela</cp:lastModifiedBy>
  <cp:revision>4</cp:revision>
  <dcterms:created xsi:type="dcterms:W3CDTF">2011-10-28T10:59:12Z</dcterms:created>
  <dcterms:modified xsi:type="dcterms:W3CDTF">2016-10-24T11:11:57Z</dcterms:modified>
</cp:coreProperties>
</file>