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76" r:id="rId25"/>
    <p:sldId id="296" r:id="rId26"/>
    <p:sldId id="298" r:id="rId27"/>
    <p:sldId id="299" r:id="rId28"/>
    <p:sldId id="300" r:id="rId29"/>
    <p:sldId id="301" r:id="rId30"/>
    <p:sldId id="302" r:id="rId31"/>
    <p:sldId id="303" r:id="rId32"/>
    <p:sldId id="295" r:id="rId33"/>
    <p:sldId id="304" r:id="rId34"/>
    <p:sldId id="305" r:id="rId35"/>
    <p:sldId id="306" r:id="rId36"/>
    <p:sldId id="307" r:id="rId37"/>
    <p:sldId id="308" r:id="rId38"/>
    <p:sldId id="309" r:id="rId39"/>
    <p:sldId id="310" r:id="rId40"/>
    <p:sldId id="311" r:id="rId41"/>
    <p:sldId id="280" r:id="rId42"/>
    <p:sldId id="317" r:id="rId43"/>
    <p:sldId id="318" r:id="rId44"/>
    <p:sldId id="312" r:id="rId45"/>
    <p:sldId id="281" r:id="rId46"/>
    <p:sldId id="282" r:id="rId47"/>
    <p:sldId id="313" r:id="rId48"/>
    <p:sldId id="283" r:id="rId49"/>
    <p:sldId id="284" r:id="rId50"/>
    <p:sldId id="285" r:id="rId51"/>
    <p:sldId id="286" r:id="rId52"/>
    <p:sldId id="287" r:id="rId53"/>
    <p:sldId id="314" r:id="rId54"/>
    <p:sldId id="315" r:id="rId55"/>
    <p:sldId id="316" r:id="rId56"/>
    <p:sldId id="288" r:id="rId57"/>
    <p:sldId id="289" r:id="rId58"/>
    <p:sldId id="290" r:id="rId59"/>
    <p:sldId id="291" r:id="rId60"/>
    <p:sldId id="292" r:id="rId61"/>
    <p:sldId id="293" r:id="rId62"/>
    <p:sldId id="29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87C4D4C-9478-43FB-A3D3-DA51A5372573}" type="datetimeFigureOut">
              <a:rPr lang="en-US" smtClean="0"/>
              <a:t>9/29/2016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858D6D-8AE1-4004-B79E-6B089F6B5BA5}"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60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C4D4C-9478-43FB-A3D3-DA51A5372573}"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58D6D-8AE1-4004-B79E-6B089F6B5BA5}" type="slidenum">
              <a:rPr lang="en-US" smtClean="0"/>
              <a:t>‹#›</a:t>
            </a:fld>
            <a:endParaRPr lang="en-US"/>
          </a:p>
        </p:txBody>
      </p:sp>
    </p:spTree>
    <p:extLst>
      <p:ext uri="{BB962C8B-B14F-4D97-AF65-F5344CB8AC3E}">
        <p14:creationId xmlns:p14="http://schemas.microsoft.com/office/powerpoint/2010/main" val="166291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C4D4C-9478-43FB-A3D3-DA51A5372573}"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58D6D-8AE1-4004-B79E-6B089F6B5BA5}" type="slidenum">
              <a:rPr lang="en-US" smtClean="0"/>
              <a:t>‹#›</a:t>
            </a:fld>
            <a:endParaRPr lang="en-US"/>
          </a:p>
        </p:txBody>
      </p:sp>
    </p:spTree>
    <p:extLst>
      <p:ext uri="{BB962C8B-B14F-4D97-AF65-F5344CB8AC3E}">
        <p14:creationId xmlns:p14="http://schemas.microsoft.com/office/powerpoint/2010/main" val="275218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C4D4C-9478-43FB-A3D3-DA51A5372573}"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58D6D-8AE1-4004-B79E-6B089F6B5BA5}" type="slidenum">
              <a:rPr lang="en-US" smtClean="0"/>
              <a:t>‹#›</a:t>
            </a:fld>
            <a:endParaRPr lang="en-US"/>
          </a:p>
        </p:txBody>
      </p:sp>
    </p:spTree>
    <p:extLst>
      <p:ext uri="{BB962C8B-B14F-4D97-AF65-F5344CB8AC3E}">
        <p14:creationId xmlns:p14="http://schemas.microsoft.com/office/powerpoint/2010/main" val="343426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C4D4C-9478-43FB-A3D3-DA51A5372573}"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58D6D-8AE1-4004-B79E-6B089F6B5BA5}"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5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7C4D4C-9478-43FB-A3D3-DA51A5372573}"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58D6D-8AE1-4004-B79E-6B089F6B5BA5}" type="slidenum">
              <a:rPr lang="en-US" smtClean="0"/>
              <a:t>‹#›</a:t>
            </a:fld>
            <a:endParaRPr lang="en-US"/>
          </a:p>
        </p:txBody>
      </p:sp>
    </p:spTree>
    <p:extLst>
      <p:ext uri="{BB962C8B-B14F-4D97-AF65-F5344CB8AC3E}">
        <p14:creationId xmlns:p14="http://schemas.microsoft.com/office/powerpoint/2010/main" val="127444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7C4D4C-9478-43FB-A3D3-DA51A5372573}"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58D6D-8AE1-4004-B79E-6B089F6B5BA5}" type="slidenum">
              <a:rPr lang="en-US" smtClean="0"/>
              <a:t>‹#›</a:t>
            </a:fld>
            <a:endParaRPr lang="en-US"/>
          </a:p>
        </p:txBody>
      </p:sp>
    </p:spTree>
    <p:extLst>
      <p:ext uri="{BB962C8B-B14F-4D97-AF65-F5344CB8AC3E}">
        <p14:creationId xmlns:p14="http://schemas.microsoft.com/office/powerpoint/2010/main" val="63144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7C4D4C-9478-43FB-A3D3-DA51A5372573}"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58D6D-8AE1-4004-B79E-6B089F6B5BA5}" type="slidenum">
              <a:rPr lang="en-US" smtClean="0"/>
              <a:t>‹#›</a:t>
            </a:fld>
            <a:endParaRPr lang="en-US"/>
          </a:p>
        </p:txBody>
      </p:sp>
    </p:spTree>
    <p:extLst>
      <p:ext uri="{BB962C8B-B14F-4D97-AF65-F5344CB8AC3E}">
        <p14:creationId xmlns:p14="http://schemas.microsoft.com/office/powerpoint/2010/main" val="118095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C4D4C-9478-43FB-A3D3-DA51A5372573}" type="datetimeFigureOut">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58D6D-8AE1-4004-B79E-6B089F6B5BA5}" type="slidenum">
              <a:rPr lang="en-US" smtClean="0"/>
              <a:t>‹#›</a:t>
            </a:fld>
            <a:endParaRPr lang="en-US"/>
          </a:p>
        </p:txBody>
      </p:sp>
    </p:spTree>
    <p:extLst>
      <p:ext uri="{BB962C8B-B14F-4D97-AF65-F5344CB8AC3E}">
        <p14:creationId xmlns:p14="http://schemas.microsoft.com/office/powerpoint/2010/main" val="92669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C4D4C-9478-43FB-A3D3-DA51A5372573}"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58D6D-8AE1-4004-B79E-6B089F6B5BA5}" type="slidenum">
              <a:rPr lang="en-US" smtClean="0"/>
              <a:t>‹#›</a:t>
            </a:fld>
            <a:endParaRPr lang="en-US"/>
          </a:p>
        </p:txBody>
      </p:sp>
    </p:spTree>
    <p:extLst>
      <p:ext uri="{BB962C8B-B14F-4D97-AF65-F5344CB8AC3E}">
        <p14:creationId xmlns:p14="http://schemas.microsoft.com/office/powerpoint/2010/main" val="375505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C4D4C-9478-43FB-A3D3-DA51A5372573}"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58D6D-8AE1-4004-B79E-6B089F6B5BA5}" type="slidenum">
              <a:rPr lang="en-US" smtClean="0"/>
              <a:t>‹#›</a:t>
            </a:fld>
            <a:endParaRPr lang="en-US"/>
          </a:p>
        </p:txBody>
      </p:sp>
    </p:spTree>
    <p:extLst>
      <p:ext uri="{BB962C8B-B14F-4D97-AF65-F5344CB8AC3E}">
        <p14:creationId xmlns:p14="http://schemas.microsoft.com/office/powerpoint/2010/main" val="191924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87C4D4C-9478-43FB-A3D3-DA51A5372573}" type="datetimeFigureOut">
              <a:rPr lang="en-US" smtClean="0"/>
              <a:t>9/29/2016</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858D6D-8AE1-4004-B79E-6B089F6B5BA5}" type="slidenum">
              <a:rPr lang="en-US" smtClean="0"/>
              <a:t>‹#›</a:t>
            </a:fld>
            <a:endParaRPr lang="en-US"/>
          </a:p>
        </p:txBody>
      </p:sp>
    </p:spTree>
    <p:extLst>
      <p:ext uri="{BB962C8B-B14F-4D97-AF65-F5344CB8AC3E}">
        <p14:creationId xmlns:p14="http://schemas.microsoft.com/office/powerpoint/2010/main" val="29773228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
            <a:ext cx="7696200" cy="4401205"/>
          </a:xfrm>
          <a:prstGeom prst="rect">
            <a:avLst/>
          </a:prstGeom>
          <a:noFill/>
        </p:spPr>
        <p:txBody>
          <a:bodyPr wrap="square" rtlCol="0">
            <a:spAutoFit/>
          </a:bodyPr>
          <a:lstStyle/>
          <a:p>
            <a:pPr algn="ctr"/>
            <a:r>
              <a:rPr lang="en-US" sz="4000" dirty="0" smtClean="0"/>
              <a:t>Unit 3  Examining Relationships</a:t>
            </a:r>
          </a:p>
          <a:p>
            <a:pPr marL="571500" indent="-571500">
              <a:buFont typeface="Arial" pitchFamily="34" charset="0"/>
              <a:buChar char="•"/>
            </a:pPr>
            <a:endParaRPr lang="en-US" sz="4000" dirty="0"/>
          </a:p>
          <a:p>
            <a:pPr marL="571500" indent="-571500">
              <a:buFont typeface="Arial" pitchFamily="34" charset="0"/>
              <a:buChar char="•"/>
            </a:pPr>
            <a:r>
              <a:rPr lang="en-US" sz="4000" dirty="0" smtClean="0"/>
              <a:t>Introduction</a:t>
            </a:r>
          </a:p>
          <a:p>
            <a:pPr marL="571500" indent="-571500">
              <a:buFont typeface="Arial" pitchFamily="34" charset="0"/>
              <a:buChar char="•"/>
            </a:pPr>
            <a:r>
              <a:rPr lang="en-US" sz="4000" dirty="0" smtClean="0"/>
              <a:t>Scatterplots</a:t>
            </a:r>
          </a:p>
          <a:p>
            <a:pPr marL="571500" indent="-571500">
              <a:buFont typeface="Arial" pitchFamily="34" charset="0"/>
              <a:buChar char="•"/>
            </a:pPr>
            <a:r>
              <a:rPr lang="en-US" sz="4000" dirty="0" smtClean="0"/>
              <a:t>Correlation</a:t>
            </a:r>
          </a:p>
          <a:p>
            <a:pPr marL="571500" indent="-571500">
              <a:buFont typeface="Arial" pitchFamily="34" charset="0"/>
              <a:buChar char="•"/>
            </a:pPr>
            <a:r>
              <a:rPr lang="en-US" sz="4000" dirty="0" smtClean="0"/>
              <a:t>Least-Squares Regression</a:t>
            </a:r>
          </a:p>
          <a:p>
            <a:pPr marL="571500" indent="-571500">
              <a:buFont typeface="Arial" pitchFamily="34" charset="0"/>
              <a:buChar char="•"/>
            </a:pPr>
            <a:endParaRPr lang="en-US" sz="4000" dirty="0" smtClean="0"/>
          </a:p>
        </p:txBody>
      </p:sp>
    </p:spTree>
    <p:extLst>
      <p:ext uri="{BB962C8B-B14F-4D97-AF65-F5344CB8AC3E}">
        <p14:creationId xmlns:p14="http://schemas.microsoft.com/office/powerpoint/2010/main" val="469364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6001643"/>
          </a:xfrm>
          <a:prstGeom prst="rect">
            <a:avLst/>
          </a:prstGeom>
          <a:noFill/>
        </p:spPr>
        <p:txBody>
          <a:bodyPr wrap="square" rtlCol="0">
            <a:spAutoFit/>
          </a:bodyPr>
          <a:lstStyle/>
          <a:p>
            <a:pPr algn="ctr"/>
            <a:r>
              <a:rPr lang="en-US" sz="3200" dirty="0" smtClean="0"/>
              <a:t>Tips for drawing scatterplots</a:t>
            </a:r>
          </a:p>
          <a:p>
            <a:pPr algn="ctr"/>
            <a:endParaRPr lang="en-US" sz="3200" dirty="0"/>
          </a:p>
          <a:p>
            <a:pPr marL="457200" indent="-457200">
              <a:buFont typeface="Courier New" pitchFamily="49" charset="0"/>
              <a:buChar char="o"/>
            </a:pPr>
            <a:r>
              <a:rPr lang="en-US" sz="3200" dirty="0" smtClean="0"/>
              <a:t>Scale the horizontal and vertical axes.  The intervals must be uniform.  If the scale does not begin at zero at the origin, then use the appropriate symbol to indicate a break.</a:t>
            </a:r>
          </a:p>
          <a:p>
            <a:pPr marL="457200" indent="-457200">
              <a:buFont typeface="Courier New" pitchFamily="49" charset="0"/>
              <a:buChar char="o"/>
            </a:pPr>
            <a:r>
              <a:rPr lang="en-US" sz="3200" dirty="0" smtClean="0"/>
              <a:t>Label both axes.  Not just x and y.</a:t>
            </a:r>
          </a:p>
          <a:p>
            <a:pPr marL="457200" indent="-457200">
              <a:buFont typeface="Courier New" pitchFamily="49" charset="0"/>
              <a:buChar char="o"/>
            </a:pPr>
            <a:r>
              <a:rPr lang="en-US" sz="3200" dirty="0" smtClean="0"/>
              <a:t>If you are given a grid, try to adopt a scale so that your plot uses the whole grid.  Make your plot large enough so that the details can be easily seen.  Don’t compress the plot into one corner of the grid.</a:t>
            </a:r>
            <a:endParaRPr lang="en-US" sz="3200" dirty="0"/>
          </a:p>
        </p:txBody>
      </p:sp>
    </p:spTree>
    <p:extLst>
      <p:ext uri="{BB962C8B-B14F-4D97-AF65-F5344CB8AC3E}">
        <p14:creationId xmlns:p14="http://schemas.microsoft.com/office/powerpoint/2010/main" val="98072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11728"/>
            <a:ext cx="6857999" cy="6234544"/>
          </a:xfrm>
          <a:prstGeom prst="rect">
            <a:avLst/>
          </a:prstGeom>
        </p:spPr>
      </p:pic>
    </p:spTree>
    <p:extLst>
      <p:ext uri="{BB962C8B-B14F-4D97-AF65-F5344CB8AC3E}">
        <p14:creationId xmlns:p14="http://schemas.microsoft.com/office/powerpoint/2010/main" val="4045013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5509200"/>
          </a:xfrm>
          <a:prstGeom prst="rect">
            <a:avLst/>
          </a:prstGeom>
          <a:noFill/>
        </p:spPr>
        <p:txBody>
          <a:bodyPr wrap="square" rtlCol="0">
            <a:spAutoFit/>
          </a:bodyPr>
          <a:lstStyle/>
          <a:p>
            <a:r>
              <a:rPr lang="en-US" sz="3200" u="sng" dirty="0" smtClean="0"/>
              <a:t>Interpreting scatterplots</a:t>
            </a:r>
          </a:p>
          <a:p>
            <a:endParaRPr lang="en-US" sz="3200" dirty="0"/>
          </a:p>
          <a:p>
            <a:r>
              <a:rPr lang="en-US" sz="3200" dirty="0" smtClean="0"/>
              <a:t>In any graph of data, look for the </a:t>
            </a:r>
            <a:r>
              <a:rPr lang="en-US" sz="3200" b="1" dirty="0" smtClean="0"/>
              <a:t>overall pattern</a:t>
            </a:r>
            <a:r>
              <a:rPr lang="en-US" sz="3200" dirty="0" smtClean="0"/>
              <a:t> and for striking </a:t>
            </a:r>
            <a:r>
              <a:rPr lang="en-US" sz="3200" b="1" dirty="0" smtClean="0"/>
              <a:t>deviations</a:t>
            </a:r>
            <a:r>
              <a:rPr lang="en-US" sz="3200" dirty="0" smtClean="0"/>
              <a:t> from that pattern.</a:t>
            </a:r>
          </a:p>
          <a:p>
            <a:r>
              <a:rPr lang="en-US" sz="3200" dirty="0" smtClean="0"/>
              <a:t>You can describe the overall pattern of a scatterplot by the </a:t>
            </a:r>
            <a:r>
              <a:rPr lang="en-US" sz="3200" b="1" dirty="0" smtClean="0"/>
              <a:t>form</a:t>
            </a:r>
            <a:r>
              <a:rPr lang="en-US" sz="3200" dirty="0" smtClean="0"/>
              <a:t>, </a:t>
            </a:r>
            <a:r>
              <a:rPr lang="en-US" sz="3200" b="1" dirty="0" smtClean="0"/>
              <a:t>direction</a:t>
            </a:r>
            <a:r>
              <a:rPr lang="en-US" sz="3200" dirty="0" smtClean="0"/>
              <a:t>, and </a:t>
            </a:r>
            <a:r>
              <a:rPr lang="en-US" sz="3200" b="1" dirty="0" smtClean="0"/>
              <a:t>strength</a:t>
            </a:r>
            <a:r>
              <a:rPr lang="en-US" sz="3200" dirty="0" smtClean="0"/>
              <a:t> of the relationship.</a:t>
            </a:r>
          </a:p>
          <a:p>
            <a:r>
              <a:rPr lang="en-US" sz="3200" dirty="0" smtClean="0"/>
              <a:t>An important kind of deviation is an </a:t>
            </a:r>
            <a:r>
              <a:rPr lang="en-US" sz="3200" b="1" dirty="0" smtClean="0"/>
              <a:t>outlier</a:t>
            </a:r>
            <a:r>
              <a:rPr lang="en-US" sz="3200" dirty="0" smtClean="0"/>
              <a:t>, an individual value that falls outside the overall pattern of the relationship.</a:t>
            </a:r>
            <a:endParaRPr lang="en-US" sz="3200" dirty="0"/>
          </a:p>
        </p:txBody>
      </p:sp>
    </p:spTree>
    <p:extLst>
      <p:ext uri="{BB962C8B-B14F-4D97-AF65-F5344CB8AC3E}">
        <p14:creationId xmlns:p14="http://schemas.microsoft.com/office/powerpoint/2010/main" val="411318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229600" cy="5016758"/>
          </a:xfrm>
          <a:prstGeom prst="rect">
            <a:avLst/>
          </a:prstGeom>
          <a:noFill/>
        </p:spPr>
        <p:txBody>
          <a:bodyPr wrap="square" rtlCol="0">
            <a:spAutoFit/>
          </a:bodyPr>
          <a:lstStyle/>
          <a:p>
            <a:r>
              <a:rPr lang="en-US" sz="3200" dirty="0" smtClean="0"/>
              <a:t>Refer to Figure 3.1 on page 124</a:t>
            </a:r>
          </a:p>
          <a:p>
            <a:endParaRPr lang="en-US" sz="3200" dirty="0"/>
          </a:p>
          <a:p>
            <a:r>
              <a:rPr lang="en-US" sz="3200" u="sng" dirty="0" smtClean="0"/>
              <a:t>Form</a:t>
            </a:r>
            <a:r>
              <a:rPr lang="en-US" sz="3200" dirty="0" smtClean="0"/>
              <a:t>:  There are two distinct clusters of states wit a gap between them.  In the cluster at the right of the plot, 45% or more of high school graduates take the SAT, and the average scores are low.  The states that cluster to the left have higher SAT scores and lower </a:t>
            </a:r>
            <a:r>
              <a:rPr lang="en-US" sz="3200" dirty="0" err="1" smtClean="0"/>
              <a:t>percents</a:t>
            </a:r>
            <a:r>
              <a:rPr lang="en-US" sz="3200" dirty="0" smtClean="0"/>
              <a:t> of graduates taking the test.  There are no clear outliers.  </a:t>
            </a:r>
            <a:endParaRPr lang="en-US" sz="3200" dirty="0"/>
          </a:p>
        </p:txBody>
      </p:sp>
    </p:spTree>
    <p:extLst>
      <p:ext uri="{BB962C8B-B14F-4D97-AF65-F5344CB8AC3E}">
        <p14:creationId xmlns:p14="http://schemas.microsoft.com/office/powerpoint/2010/main" val="1590613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153400" cy="5509200"/>
          </a:xfrm>
          <a:prstGeom prst="rect">
            <a:avLst/>
          </a:prstGeom>
          <a:noFill/>
        </p:spPr>
        <p:txBody>
          <a:bodyPr wrap="square" rtlCol="0">
            <a:spAutoFit/>
          </a:bodyPr>
          <a:lstStyle/>
          <a:p>
            <a:r>
              <a:rPr lang="en-US" sz="3200" dirty="0" smtClean="0"/>
              <a:t>What explains the clusters?  There are two widely used college entrance exams, the SAT and ACT.  Each state favors one or the other.  The left cluster contains the ACT states, and the SAT states make up the right cluster.  In ACT states, most students who take the SAT are applying to a selective college that requires SAT scores.  This select group of students has a higher average score than the much larger group of students who take the SAT in SAT states.</a:t>
            </a:r>
            <a:endParaRPr lang="en-US" sz="3200" dirty="0"/>
          </a:p>
        </p:txBody>
      </p:sp>
    </p:spTree>
    <p:extLst>
      <p:ext uri="{BB962C8B-B14F-4D97-AF65-F5344CB8AC3E}">
        <p14:creationId xmlns:p14="http://schemas.microsoft.com/office/powerpoint/2010/main" val="345059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673" y="443345"/>
            <a:ext cx="8610600" cy="5509200"/>
          </a:xfrm>
          <a:prstGeom prst="rect">
            <a:avLst/>
          </a:prstGeom>
          <a:noFill/>
        </p:spPr>
        <p:txBody>
          <a:bodyPr wrap="square" rtlCol="0">
            <a:spAutoFit/>
          </a:bodyPr>
          <a:lstStyle/>
          <a:p>
            <a:r>
              <a:rPr lang="en-US" sz="3200" b="1" dirty="0" smtClean="0"/>
              <a:t>Direction</a:t>
            </a:r>
            <a:r>
              <a:rPr lang="en-US" sz="3200" dirty="0" smtClean="0"/>
              <a:t>:  States in which a higher percent of students take the SAT tend to have lower average scores.  This is a negative association between the two variables.</a:t>
            </a:r>
          </a:p>
          <a:p>
            <a:endParaRPr lang="en-US" sz="3200" dirty="0"/>
          </a:p>
          <a:p>
            <a:r>
              <a:rPr lang="en-US" sz="3200" b="1" dirty="0" smtClean="0"/>
              <a:t>Strength:  </a:t>
            </a:r>
            <a:r>
              <a:rPr lang="en-US" sz="3200" dirty="0" smtClean="0"/>
              <a:t>The strength of a relationship in a scatterplot is determined by how closely the points follow a clear form.  The overall relationship in Figure 3.1 is not strong—states with similar </a:t>
            </a:r>
            <a:r>
              <a:rPr lang="en-US" sz="3200" dirty="0" err="1" smtClean="0"/>
              <a:t>percents</a:t>
            </a:r>
            <a:r>
              <a:rPr lang="en-US" sz="3200" dirty="0" smtClean="0"/>
              <a:t> taking the SAT show quite a bit of scatter in their average scores.  </a:t>
            </a:r>
            <a:endParaRPr lang="en-US" sz="3200" b="1" dirty="0"/>
          </a:p>
        </p:txBody>
      </p:sp>
    </p:spTree>
    <p:extLst>
      <p:ext uri="{BB962C8B-B14F-4D97-AF65-F5344CB8AC3E}">
        <p14:creationId xmlns:p14="http://schemas.microsoft.com/office/powerpoint/2010/main" val="3208328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924800"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15637"/>
            <a:ext cx="4495799" cy="4087090"/>
          </a:xfrm>
          <a:prstGeom prst="rect">
            <a:avLst/>
          </a:prstGeom>
        </p:spPr>
      </p:pic>
      <p:sp>
        <p:nvSpPr>
          <p:cNvPr id="4" name="TextBox 3"/>
          <p:cNvSpPr txBox="1"/>
          <p:nvPr/>
        </p:nvSpPr>
        <p:spPr>
          <a:xfrm>
            <a:off x="5105400" y="415637"/>
            <a:ext cx="3657600" cy="4524315"/>
          </a:xfrm>
          <a:prstGeom prst="rect">
            <a:avLst/>
          </a:prstGeom>
          <a:noFill/>
        </p:spPr>
        <p:txBody>
          <a:bodyPr wrap="square" rtlCol="0">
            <a:spAutoFit/>
          </a:bodyPr>
          <a:lstStyle/>
          <a:p>
            <a:r>
              <a:rPr lang="en-US" sz="3200" dirty="0" smtClean="0"/>
              <a:t>Describe the form, direction, and strength of the relationship to the left between husband’s ages and wife’s ages.  Can you explain the relationship?</a:t>
            </a:r>
            <a:endParaRPr lang="en-US" sz="3200" dirty="0"/>
          </a:p>
        </p:txBody>
      </p:sp>
    </p:spTree>
    <p:extLst>
      <p:ext uri="{BB962C8B-B14F-4D97-AF65-F5344CB8AC3E}">
        <p14:creationId xmlns:p14="http://schemas.microsoft.com/office/powerpoint/2010/main" val="1758211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924800" cy="1569660"/>
          </a:xfrm>
          <a:prstGeom prst="rect">
            <a:avLst/>
          </a:prstGeom>
          <a:noFill/>
        </p:spPr>
        <p:txBody>
          <a:bodyPr wrap="square" rtlCol="0">
            <a:spAutoFit/>
          </a:bodyPr>
          <a:lstStyle/>
          <a:p>
            <a:pPr algn="ctr"/>
            <a:r>
              <a:rPr lang="en-US" sz="3200" dirty="0" smtClean="0"/>
              <a:t>Adding Categorical Variables to Scatterplots</a:t>
            </a:r>
          </a:p>
          <a:p>
            <a:endParaRPr lang="en-US" sz="3200" dirty="0"/>
          </a:p>
          <a:p>
            <a:endParaRPr lang="en-US" sz="3200" dirty="0"/>
          </a:p>
        </p:txBody>
      </p:sp>
      <p:pic>
        <p:nvPicPr>
          <p:cNvPr id="3" name="Picture 2"/>
          <p:cNvPicPr>
            <a:picLocks noChangeAspect="1"/>
          </p:cNvPicPr>
          <p:nvPr/>
        </p:nvPicPr>
        <p:blipFill>
          <a:blip r:embed="rId2"/>
          <a:stretch>
            <a:fillRect/>
          </a:stretch>
        </p:blipFill>
        <p:spPr>
          <a:xfrm>
            <a:off x="1371600" y="1600200"/>
            <a:ext cx="5661347" cy="4642495"/>
          </a:xfrm>
          <a:prstGeom prst="rect">
            <a:avLst/>
          </a:prstGeom>
        </p:spPr>
      </p:pic>
    </p:spTree>
    <p:extLst>
      <p:ext uri="{BB962C8B-B14F-4D97-AF65-F5344CB8AC3E}">
        <p14:creationId xmlns:p14="http://schemas.microsoft.com/office/powerpoint/2010/main" val="2383977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534400" cy="5016758"/>
          </a:xfrm>
          <a:prstGeom prst="rect">
            <a:avLst/>
          </a:prstGeom>
          <a:noFill/>
        </p:spPr>
        <p:txBody>
          <a:bodyPr wrap="square" rtlCol="0">
            <a:spAutoFit/>
          </a:bodyPr>
          <a:lstStyle/>
          <a:p>
            <a:pPr algn="ctr"/>
            <a:r>
              <a:rPr lang="en-US" sz="3200" dirty="0" smtClean="0"/>
              <a:t>Correlation</a:t>
            </a:r>
          </a:p>
          <a:p>
            <a:pPr algn="ctr"/>
            <a:endParaRPr lang="en-US" sz="3200" dirty="0"/>
          </a:p>
          <a:p>
            <a:r>
              <a:rPr lang="en-US" sz="3200" dirty="0" smtClean="0"/>
              <a:t>A scatterplot displays direction, form and strength of the relationship between two quantitative variables.  Linear relations are particularly important because a straight line is a simple pattern that is quite common.  We say the relationship is strong if the points lie close to a straight line.  The relationship is weaker the more spread out from a line the points are.</a:t>
            </a:r>
            <a:endParaRPr lang="en-US" sz="3200" dirty="0"/>
          </a:p>
        </p:txBody>
      </p:sp>
    </p:spTree>
    <p:extLst>
      <p:ext uri="{BB962C8B-B14F-4D97-AF65-F5344CB8AC3E}">
        <p14:creationId xmlns:p14="http://schemas.microsoft.com/office/powerpoint/2010/main" val="3581996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3810000" cy="4524315"/>
          </a:xfrm>
          <a:prstGeom prst="rect">
            <a:avLst/>
          </a:prstGeom>
          <a:noFill/>
        </p:spPr>
        <p:txBody>
          <a:bodyPr wrap="square" rtlCol="0">
            <a:spAutoFit/>
          </a:bodyPr>
          <a:lstStyle/>
          <a:p>
            <a:r>
              <a:rPr lang="en-US" sz="3200" dirty="0" smtClean="0"/>
              <a:t>Our eyes are not good judges of how strong this relationship is.  Below are two scatterplots of the same data.  Discuss the differences you see.</a:t>
            </a:r>
          </a:p>
        </p:txBody>
      </p:sp>
      <p:pic>
        <p:nvPicPr>
          <p:cNvPr id="3" name="Picture 2"/>
          <p:cNvPicPr>
            <a:picLocks noChangeAspect="1"/>
          </p:cNvPicPr>
          <p:nvPr/>
        </p:nvPicPr>
        <p:blipFill>
          <a:blip r:embed="rId2"/>
          <a:stretch>
            <a:fillRect/>
          </a:stretch>
        </p:blipFill>
        <p:spPr>
          <a:xfrm>
            <a:off x="4267200" y="533400"/>
            <a:ext cx="4667972" cy="5642853"/>
          </a:xfrm>
          <a:prstGeom prst="rect">
            <a:avLst/>
          </a:prstGeom>
        </p:spPr>
      </p:pic>
    </p:spTree>
    <p:extLst>
      <p:ext uri="{BB962C8B-B14F-4D97-AF65-F5344CB8AC3E}">
        <p14:creationId xmlns:p14="http://schemas.microsoft.com/office/powerpoint/2010/main" val="244389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05800" cy="6555641"/>
          </a:xfrm>
          <a:prstGeom prst="rect">
            <a:avLst/>
          </a:prstGeom>
          <a:noFill/>
        </p:spPr>
        <p:txBody>
          <a:bodyPr wrap="square" rtlCol="0">
            <a:spAutoFit/>
          </a:bodyPr>
          <a:lstStyle/>
          <a:p>
            <a:r>
              <a:rPr lang="en-US" sz="2800" dirty="0" smtClean="0"/>
              <a:t>In this chapter we will concentrate on relationships among several variable instead of a single variable.  </a:t>
            </a:r>
          </a:p>
          <a:p>
            <a:r>
              <a:rPr lang="en-US" sz="2800" dirty="0" smtClean="0"/>
              <a:t>When you examine the relationship between two or more variable, first ask the preliminary questions that are familiar from the previous chapters.</a:t>
            </a:r>
          </a:p>
          <a:p>
            <a:pPr marL="457200" indent="-457200">
              <a:buFont typeface="Arial" pitchFamily="34" charset="0"/>
              <a:buChar char="•"/>
            </a:pPr>
            <a:r>
              <a:rPr lang="en-US" sz="2800" dirty="0" smtClean="0"/>
              <a:t>What individuals do the data describe?</a:t>
            </a:r>
          </a:p>
          <a:p>
            <a:pPr marL="457200" indent="-457200">
              <a:buFont typeface="Arial" pitchFamily="34" charset="0"/>
              <a:buChar char="•"/>
            </a:pPr>
            <a:r>
              <a:rPr lang="en-US" sz="2800" dirty="0" smtClean="0"/>
              <a:t>What exactly are the variables?  How are they measured?</a:t>
            </a:r>
          </a:p>
          <a:p>
            <a:pPr marL="457200" indent="-457200">
              <a:buFont typeface="Arial" pitchFamily="34" charset="0"/>
              <a:buChar char="•"/>
            </a:pPr>
            <a:r>
              <a:rPr lang="en-US" sz="2800" dirty="0" smtClean="0"/>
              <a:t>Are all the variables quantitative or is at least one a categorical variable?</a:t>
            </a:r>
          </a:p>
          <a:p>
            <a:pPr marL="457200" indent="-457200">
              <a:buFont typeface="Arial" pitchFamily="34" charset="0"/>
              <a:buChar char="•"/>
            </a:pPr>
            <a:r>
              <a:rPr lang="en-US" sz="2800" dirty="0" smtClean="0"/>
              <a:t>Do you want to simply explore the nature of the relationship, or do you think that some of the variables explain or even cause changes in others?  That is, are some of the variables response variables and others explanatory variables?</a:t>
            </a:r>
            <a:endParaRPr lang="en-US" sz="2800" dirty="0"/>
          </a:p>
        </p:txBody>
      </p:sp>
    </p:spTree>
    <p:extLst>
      <p:ext uri="{BB962C8B-B14F-4D97-AF65-F5344CB8AC3E}">
        <p14:creationId xmlns:p14="http://schemas.microsoft.com/office/powerpoint/2010/main" val="4130804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5016758"/>
          </a:xfrm>
          <a:prstGeom prst="rect">
            <a:avLst/>
          </a:prstGeom>
          <a:noFill/>
        </p:spPr>
        <p:txBody>
          <a:bodyPr wrap="square" rtlCol="0">
            <a:spAutoFit/>
          </a:bodyPr>
          <a:lstStyle/>
          <a:p>
            <a:r>
              <a:rPr lang="en-US" sz="3200" dirty="0" smtClean="0"/>
              <a:t>You can see our eyes can be fooled just by changing the scales.  We need to follow our strategy for data analysis by using a numerical measure to supplement the graph.  </a:t>
            </a:r>
            <a:r>
              <a:rPr lang="en-US" sz="3200" b="1" dirty="0" smtClean="0"/>
              <a:t>Correlation</a:t>
            </a:r>
            <a:r>
              <a:rPr lang="en-US" sz="3200" dirty="0" smtClean="0"/>
              <a:t> is the measure we use.</a:t>
            </a:r>
          </a:p>
          <a:p>
            <a:endParaRPr lang="en-US" sz="3200" dirty="0"/>
          </a:p>
          <a:p>
            <a:r>
              <a:rPr lang="en-US" sz="3200" dirty="0" smtClean="0"/>
              <a:t>The </a:t>
            </a:r>
            <a:r>
              <a:rPr lang="en-US" sz="3200" u="sng" dirty="0" smtClean="0"/>
              <a:t>correlation</a:t>
            </a:r>
            <a:r>
              <a:rPr lang="en-US" sz="3200" dirty="0" smtClean="0"/>
              <a:t> measures the direction and strength of the linear relationship between two quantitative variables.  </a:t>
            </a:r>
            <a:r>
              <a:rPr lang="en-US" sz="3200" b="1" dirty="0" smtClean="0"/>
              <a:t>Correlation</a:t>
            </a:r>
            <a:r>
              <a:rPr lang="en-US" sz="3200" dirty="0" smtClean="0"/>
              <a:t> is usually written as r.</a:t>
            </a:r>
            <a:endParaRPr lang="en-US" sz="3200" dirty="0"/>
          </a:p>
        </p:txBody>
      </p:sp>
    </p:spTree>
    <p:extLst>
      <p:ext uri="{BB962C8B-B14F-4D97-AF65-F5344CB8AC3E}">
        <p14:creationId xmlns:p14="http://schemas.microsoft.com/office/powerpoint/2010/main" val="2550043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686800" cy="5632311"/>
          </a:xfrm>
          <a:prstGeom prst="rect">
            <a:avLst/>
          </a:prstGeom>
        </p:spPr>
        <p:txBody>
          <a:bodyPr wrap="square">
            <a:spAutoFit/>
          </a:bodyPr>
          <a:lstStyle/>
          <a:p>
            <a:pPr algn="ctr"/>
            <a:r>
              <a:rPr lang="en-US" sz="2400" dirty="0">
                <a:latin typeface="Comic Sans MS"/>
                <a:ea typeface="Times New Roman"/>
                <a:cs typeface="Times New Roman"/>
              </a:rPr>
              <a:t>Correlation</a:t>
            </a:r>
          </a:p>
          <a:p>
            <a:pPr algn="ctr"/>
            <a:r>
              <a:rPr lang="en-US" sz="2400" dirty="0">
                <a:latin typeface="Calibri" panose="020F0502020204030204" pitchFamily="34" charset="0"/>
                <a:ea typeface="Times New Roman"/>
                <a:cs typeface="Times New Roman"/>
              </a:rPr>
              <a:t> </a:t>
            </a:r>
          </a:p>
          <a:p>
            <a:r>
              <a:rPr lang="en-US" sz="2400" dirty="0">
                <a:latin typeface="Calibri" panose="020F0502020204030204" pitchFamily="34" charset="0"/>
                <a:ea typeface="Times New Roman"/>
                <a:cs typeface="Times New Roman"/>
              </a:rPr>
              <a:t>Explain whether a scatterplot for each pair of variables would probably show a positive, negative, or no correlation between the variables.</a:t>
            </a:r>
          </a:p>
          <a:p>
            <a:pPr marL="342900" marR="0" lvl="0" indent="-342900">
              <a:spcBef>
                <a:spcPts val="0"/>
              </a:spcBef>
              <a:spcAft>
                <a:spcPts val="0"/>
              </a:spcAft>
              <a:buFont typeface="+mj-lt"/>
              <a:buAutoNum type="arabicPeriod"/>
              <a:tabLst>
                <a:tab pos="228600" algn="l"/>
              </a:tabLst>
            </a:pPr>
            <a:r>
              <a:rPr lang="en-US" sz="2400" dirty="0">
                <a:latin typeface="Calibri" panose="020F0502020204030204" pitchFamily="34" charset="0"/>
                <a:ea typeface="Times New Roman"/>
                <a:cs typeface="Times New Roman"/>
              </a:rPr>
              <a:t>your age and weight from ages 1 to 20</a:t>
            </a:r>
          </a:p>
          <a:p>
            <a:pPr marL="342900" marR="0" lvl="0" indent="-342900">
              <a:spcBef>
                <a:spcPts val="0"/>
              </a:spcBef>
              <a:spcAft>
                <a:spcPts val="0"/>
              </a:spcAft>
              <a:buFont typeface="+mj-lt"/>
              <a:buAutoNum type="arabicPeriod"/>
              <a:tabLst>
                <a:tab pos="228600" algn="l"/>
              </a:tabLst>
            </a:pPr>
            <a:r>
              <a:rPr lang="en-US" sz="2400" dirty="0">
                <a:latin typeface="Calibri" panose="020F0502020204030204" pitchFamily="34" charset="0"/>
                <a:ea typeface="Times New Roman"/>
                <a:cs typeface="Times New Roman"/>
              </a:rPr>
              <a:t>temperature of a cup of coffee and the time it sits on the table</a:t>
            </a:r>
          </a:p>
          <a:p>
            <a:pPr marL="342900" marR="0" lvl="0" indent="-342900">
              <a:spcBef>
                <a:spcPts val="0"/>
              </a:spcBef>
              <a:spcAft>
                <a:spcPts val="0"/>
              </a:spcAft>
              <a:buFont typeface="+mj-lt"/>
              <a:buAutoNum type="arabicPeriod"/>
              <a:tabLst>
                <a:tab pos="228600" algn="l"/>
              </a:tabLst>
            </a:pPr>
            <a:r>
              <a:rPr lang="en-US" sz="2400" dirty="0">
                <a:latin typeface="Calibri" panose="020F0502020204030204" pitchFamily="34" charset="0"/>
                <a:ea typeface="Times New Roman"/>
                <a:cs typeface="Times New Roman"/>
              </a:rPr>
              <a:t>The amount a mail carrier earns each day and the weight of the mail delivered each day</a:t>
            </a:r>
          </a:p>
          <a:p>
            <a:pPr marL="342900" marR="0" lvl="0" indent="-342900">
              <a:spcBef>
                <a:spcPts val="0"/>
              </a:spcBef>
              <a:spcAft>
                <a:spcPts val="0"/>
              </a:spcAft>
              <a:buFont typeface="+mj-lt"/>
              <a:buAutoNum type="arabicPeriod"/>
              <a:tabLst>
                <a:tab pos="228600" algn="l"/>
              </a:tabLst>
            </a:pPr>
            <a:r>
              <a:rPr lang="en-US" sz="2400" dirty="0">
                <a:latin typeface="Calibri" panose="020F0502020204030204" pitchFamily="34" charset="0"/>
                <a:ea typeface="Times New Roman"/>
                <a:cs typeface="Times New Roman"/>
              </a:rPr>
              <a:t>The distance traveled and the time driving</a:t>
            </a:r>
          </a:p>
          <a:p>
            <a:pPr marL="342900" marR="0" lvl="0" indent="-342900">
              <a:spcBef>
                <a:spcPts val="0"/>
              </a:spcBef>
              <a:spcAft>
                <a:spcPts val="0"/>
              </a:spcAft>
              <a:buFont typeface="+mj-lt"/>
              <a:buAutoNum type="arabicPeriod"/>
              <a:tabLst>
                <a:tab pos="228600" algn="l"/>
              </a:tabLst>
            </a:pPr>
            <a:r>
              <a:rPr lang="en-US" sz="2400" dirty="0">
                <a:latin typeface="Calibri" panose="020F0502020204030204" pitchFamily="34" charset="0"/>
                <a:ea typeface="Times New Roman"/>
                <a:cs typeface="Times New Roman"/>
              </a:rPr>
              <a:t>a person’s height and their birth month</a:t>
            </a:r>
          </a:p>
          <a:p>
            <a:pPr marL="342900" marR="0" lvl="0" indent="-342900">
              <a:spcBef>
                <a:spcPts val="0"/>
              </a:spcBef>
              <a:spcAft>
                <a:spcPts val="0"/>
              </a:spcAft>
              <a:buFont typeface="+mj-lt"/>
              <a:buAutoNum type="arabicPeriod"/>
              <a:tabLst>
                <a:tab pos="228600" algn="l"/>
              </a:tabLst>
            </a:pPr>
            <a:r>
              <a:rPr lang="en-US" sz="2400" dirty="0">
                <a:latin typeface="Calibri" panose="020F0502020204030204" pitchFamily="34" charset="0"/>
                <a:ea typeface="Times New Roman"/>
                <a:cs typeface="Times New Roman"/>
              </a:rPr>
              <a:t>the amount of snow on the ground and the daily temperature</a:t>
            </a:r>
          </a:p>
          <a:p>
            <a:pPr marL="342900" marR="0" lvl="0" indent="-342900">
              <a:spcBef>
                <a:spcPts val="0"/>
              </a:spcBef>
              <a:spcAft>
                <a:spcPts val="0"/>
              </a:spcAft>
              <a:buFont typeface="+mj-lt"/>
              <a:buAutoNum type="arabicPeriod"/>
              <a:tabLst>
                <a:tab pos="228600" algn="l"/>
              </a:tabLst>
            </a:pPr>
            <a:r>
              <a:rPr lang="en-US" sz="2400" dirty="0">
                <a:latin typeface="Calibri" panose="020F0502020204030204" pitchFamily="34" charset="0"/>
                <a:ea typeface="Times New Roman"/>
                <a:cs typeface="Times New Roman"/>
              </a:rPr>
              <a:t>the time water boils and the amount of water in the pot</a:t>
            </a:r>
          </a:p>
          <a:p>
            <a:pPr marL="342900" marR="0" lvl="0" indent="-342900">
              <a:spcBef>
                <a:spcPts val="0"/>
              </a:spcBef>
              <a:spcAft>
                <a:spcPts val="0"/>
              </a:spcAft>
              <a:buFont typeface="+mj-lt"/>
              <a:buAutoNum type="arabicPeriod"/>
              <a:tabLst>
                <a:tab pos="228600" algn="l"/>
              </a:tabLst>
            </a:pPr>
            <a:r>
              <a:rPr lang="en-US" sz="2400" dirty="0">
                <a:latin typeface="Calibri" panose="020F0502020204030204" pitchFamily="34" charset="0"/>
                <a:ea typeface="Times New Roman"/>
                <a:cs typeface="Times New Roman"/>
              </a:rPr>
              <a:t>the number of files stored on a disk and the amount of memory left on the disk.</a:t>
            </a:r>
            <a:endParaRPr lang="en-US" sz="2400" dirty="0">
              <a:effectLst/>
              <a:latin typeface="Calibri" panose="020F0502020204030204" pitchFamily="34" charset="0"/>
              <a:ea typeface="Times New Roman"/>
              <a:cs typeface="Times New Roman"/>
            </a:endParaRPr>
          </a:p>
        </p:txBody>
      </p:sp>
    </p:spTree>
    <p:extLst>
      <p:ext uri="{BB962C8B-B14F-4D97-AF65-F5344CB8AC3E}">
        <p14:creationId xmlns:p14="http://schemas.microsoft.com/office/powerpoint/2010/main" val="333922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686800" cy="6001643"/>
          </a:xfrm>
          <a:prstGeom prst="rect">
            <a:avLst/>
          </a:prstGeom>
        </p:spPr>
        <p:txBody>
          <a:bodyPr wrap="square">
            <a:spAutoFit/>
          </a:bodyPr>
          <a:lstStyle/>
          <a:p>
            <a:pPr algn="ctr"/>
            <a:r>
              <a:rPr lang="en-US" sz="2400" b="1" dirty="0"/>
              <a:t>Linear Correlation Coefficient</a:t>
            </a:r>
          </a:p>
          <a:p>
            <a:r>
              <a:rPr lang="en-US" sz="2400" dirty="0" smtClean="0"/>
              <a:t>1. Over </a:t>
            </a:r>
            <a:r>
              <a:rPr lang="en-US" sz="2400" dirty="0"/>
              <a:t>the past 10 years, there has been a high positive correlation between the number of South Dakota safety inspection stickers issued and the number of South Dakota traffic accidents.</a:t>
            </a:r>
          </a:p>
          <a:p>
            <a:r>
              <a:rPr lang="en-US" sz="2400" dirty="0" smtClean="0"/>
              <a:t>	a. Do </a:t>
            </a:r>
            <a:r>
              <a:rPr lang="en-US" sz="2400" dirty="0"/>
              <a:t>safety inspection stickers cause traffic accidents?</a:t>
            </a:r>
          </a:p>
          <a:p>
            <a:r>
              <a:rPr lang="en-US" sz="2400" dirty="0" smtClean="0"/>
              <a:t>	b. What </a:t>
            </a:r>
            <a:r>
              <a:rPr lang="en-US" sz="2400" dirty="0"/>
              <a:t>third factor might cause traffic accidents and the </a:t>
            </a:r>
            <a:r>
              <a:rPr lang="en-US" sz="2400" dirty="0" smtClean="0"/>
              <a:t>	number </a:t>
            </a:r>
            <a:r>
              <a:rPr lang="en-US" sz="2400" dirty="0"/>
              <a:t>of safety stickers to increase together?</a:t>
            </a:r>
          </a:p>
          <a:p>
            <a:r>
              <a:rPr lang="en-US" sz="2400" dirty="0" smtClean="0"/>
              <a:t>2. There </a:t>
            </a:r>
            <a:r>
              <a:rPr lang="en-US" sz="2400" dirty="0"/>
              <a:t>is a high positive correlation in the United States between teacher’s salaries and annual consumption of liquor.</a:t>
            </a:r>
          </a:p>
          <a:p>
            <a:r>
              <a:rPr lang="en-US" sz="2400" dirty="0" smtClean="0"/>
              <a:t>	a. Do </a:t>
            </a:r>
            <a:r>
              <a:rPr lang="en-US" sz="2400" dirty="0"/>
              <a:t>you think increasing teacher’s salaries has caused </a:t>
            </a:r>
            <a:r>
              <a:rPr lang="en-US" sz="2400" dirty="0" smtClean="0"/>
              <a:t>	increased </a:t>
            </a:r>
            <a:r>
              <a:rPr lang="en-US" sz="2400" dirty="0"/>
              <a:t>liquor consumption?</a:t>
            </a:r>
          </a:p>
          <a:p>
            <a:r>
              <a:rPr lang="en-US" sz="2400" dirty="0" smtClean="0"/>
              <a:t>	b. As </a:t>
            </a:r>
            <a:r>
              <a:rPr lang="en-US" sz="2400" dirty="0"/>
              <a:t>teacher’s salaries have been going up, most other </a:t>
            </a:r>
            <a:r>
              <a:rPr lang="en-US" sz="2400" dirty="0" smtClean="0"/>
              <a:t>	salaries </a:t>
            </a:r>
            <a:r>
              <a:rPr lang="en-US" sz="2400" dirty="0"/>
              <a:t>have been going up too.  To some extent this means </a:t>
            </a:r>
            <a:r>
              <a:rPr lang="en-US" sz="2400" dirty="0" smtClean="0"/>
              <a:t>	an </a:t>
            </a:r>
            <a:r>
              <a:rPr lang="en-US" sz="2400" dirty="0"/>
              <a:t>upward trend in buying power for everyone.  How might </a:t>
            </a:r>
            <a:r>
              <a:rPr lang="en-US" sz="2400" dirty="0" smtClean="0"/>
              <a:t>	this </a:t>
            </a:r>
            <a:r>
              <a:rPr lang="en-US" sz="2400" dirty="0"/>
              <a:t>explain the high correlation between teacher’s salaries </a:t>
            </a:r>
            <a:r>
              <a:rPr lang="en-US" sz="2400" dirty="0" smtClean="0"/>
              <a:t>	and </a:t>
            </a:r>
            <a:r>
              <a:rPr lang="en-US" sz="2400" dirty="0"/>
              <a:t>liquor consumption?</a:t>
            </a:r>
          </a:p>
        </p:txBody>
      </p:sp>
    </p:spTree>
    <p:extLst>
      <p:ext uri="{BB962C8B-B14F-4D97-AF65-F5344CB8AC3E}">
        <p14:creationId xmlns:p14="http://schemas.microsoft.com/office/powerpoint/2010/main" val="3312083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4"/>
            <a:ext cx="8305800" cy="5632311"/>
          </a:xfrm>
          <a:prstGeom prst="rect">
            <a:avLst/>
          </a:prstGeom>
        </p:spPr>
        <p:txBody>
          <a:bodyPr wrap="square">
            <a:spAutoFit/>
          </a:bodyPr>
          <a:lstStyle/>
          <a:p>
            <a:r>
              <a:rPr lang="en-US" sz="2400" dirty="0" smtClean="0"/>
              <a:t>3.    Over </a:t>
            </a:r>
            <a:r>
              <a:rPr lang="en-US" sz="2400" dirty="0"/>
              <a:t>the past 30 years in the United States there has been a strong negative correlation between number of infant deaths at birth and number of people over age 65.</a:t>
            </a:r>
          </a:p>
          <a:p>
            <a:r>
              <a:rPr lang="en-US" sz="2400" dirty="0" smtClean="0"/>
              <a:t>	a. Is </a:t>
            </a:r>
            <a:r>
              <a:rPr lang="en-US" sz="2400" dirty="0"/>
              <a:t>the fact that people are living longer causing a </a:t>
            </a:r>
            <a:r>
              <a:rPr lang="en-US" sz="2400" dirty="0" smtClean="0"/>
              <a:t>	decrease </a:t>
            </a:r>
            <a:r>
              <a:rPr lang="en-US" sz="2400" dirty="0"/>
              <a:t>in infant mortalities at birth?</a:t>
            </a:r>
          </a:p>
          <a:p>
            <a:r>
              <a:rPr lang="en-US" sz="2400" dirty="0" smtClean="0"/>
              <a:t>	b.  What </a:t>
            </a:r>
            <a:r>
              <a:rPr lang="en-US" sz="2400" dirty="0"/>
              <a:t>third factor might be decreasing infant </a:t>
            </a:r>
            <a:r>
              <a:rPr lang="en-US" sz="2400" dirty="0" smtClean="0"/>
              <a:t> 	mortalities </a:t>
            </a:r>
            <a:r>
              <a:rPr lang="en-US" sz="2400" dirty="0"/>
              <a:t>and at the same time increasing life span?</a:t>
            </a:r>
          </a:p>
          <a:p>
            <a:r>
              <a:rPr lang="en-US" sz="2400" dirty="0" smtClean="0"/>
              <a:t>4. Over </a:t>
            </a:r>
            <a:r>
              <a:rPr lang="en-US" sz="2400" dirty="0"/>
              <a:t>the past few years, there has been a strong positive correlation between annual consumption of diet soda pop and the number of traffic accidents.</a:t>
            </a:r>
          </a:p>
          <a:p>
            <a:r>
              <a:rPr lang="en-US" sz="2400" dirty="0" smtClean="0"/>
              <a:t>	a. Do </a:t>
            </a:r>
            <a:r>
              <a:rPr lang="en-US" sz="2400" dirty="0"/>
              <a:t>you think that an increasing consumption of </a:t>
            </a:r>
            <a:r>
              <a:rPr lang="en-US" sz="2400" dirty="0" smtClean="0"/>
              <a:t>diet 	pop </a:t>
            </a:r>
            <a:r>
              <a:rPr lang="en-US" sz="2400" dirty="0"/>
              <a:t>has led to more traffic accidents?</a:t>
            </a:r>
          </a:p>
          <a:p>
            <a:r>
              <a:rPr lang="en-US" sz="2400" dirty="0" smtClean="0"/>
              <a:t>	b. What </a:t>
            </a:r>
            <a:r>
              <a:rPr lang="en-US" sz="2400" dirty="0"/>
              <a:t>third factor or factors might be causing both the </a:t>
            </a:r>
            <a:r>
              <a:rPr lang="en-US" sz="2400" dirty="0" smtClean="0"/>
              <a:t>	annual </a:t>
            </a:r>
            <a:r>
              <a:rPr lang="en-US" sz="2400" dirty="0"/>
              <a:t>consumption of diet pop and the number of </a:t>
            </a:r>
            <a:r>
              <a:rPr lang="en-US" sz="2400" dirty="0" smtClean="0"/>
              <a:t>	traffic </a:t>
            </a:r>
            <a:r>
              <a:rPr lang="en-US" sz="2400" dirty="0"/>
              <a:t>accidents to increase together?</a:t>
            </a:r>
          </a:p>
        </p:txBody>
      </p:sp>
    </p:spTree>
    <p:extLst>
      <p:ext uri="{BB962C8B-B14F-4D97-AF65-F5344CB8AC3E}">
        <p14:creationId xmlns:p14="http://schemas.microsoft.com/office/powerpoint/2010/main" val="3912289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69795"/>
                <a:ext cx="8610600" cy="5872890"/>
              </a:xfrm>
              <a:prstGeom prst="rect">
                <a:avLst/>
              </a:prstGeom>
              <a:noFill/>
            </p:spPr>
            <p:txBody>
              <a:bodyPr wrap="square" rtlCol="0">
                <a:spAutoFit/>
              </a:bodyPr>
              <a:lstStyle/>
              <a:p>
                <a:r>
                  <a:rPr lang="en-US" sz="3200" dirty="0" smtClean="0"/>
                  <a:t>Suppose that we have data on variables x and y for n individuals.  The values for the first individual are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a:rPr>
                          <m:t>𝑥</m:t>
                        </m:r>
                      </m:e>
                      <m:sub>
                        <m:r>
                          <a:rPr lang="en-US" sz="3200" b="0" i="1" smtClean="0">
                            <a:latin typeface="Cambria Math"/>
                          </a:rPr>
                          <m:t>1</m:t>
                        </m:r>
                      </m:sub>
                    </m:sSub>
                  </m:oMath>
                </a14:m>
                <a:r>
                  <a:rPr lang="en-US" sz="3200" dirty="0" smtClean="0"/>
                  <a:t>and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a:rPr>
                          <m:t>𝑦</m:t>
                        </m:r>
                      </m:e>
                      <m:sub>
                        <m:r>
                          <a:rPr lang="en-US" sz="3200" b="0" i="1" smtClean="0">
                            <a:latin typeface="Cambria Math"/>
                          </a:rPr>
                          <m:t>1</m:t>
                        </m:r>
                      </m:sub>
                    </m:sSub>
                  </m:oMath>
                </a14:m>
                <a:r>
                  <a:rPr lang="en-US" sz="3200" dirty="0" smtClean="0"/>
                  <a:t>, the values for the second individual are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𝑥</m:t>
                        </m:r>
                      </m:e>
                      <m:sub>
                        <m:r>
                          <a:rPr lang="en-US" sz="3200" b="0" i="1" smtClean="0">
                            <a:latin typeface="Cambria Math"/>
                          </a:rPr>
                          <m:t>2</m:t>
                        </m:r>
                      </m:sub>
                    </m:sSub>
                  </m:oMath>
                </a14:m>
                <a:r>
                  <a:rPr lang="en-US" sz="3200" dirty="0" smtClean="0"/>
                  <a:t> and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𝑦</m:t>
                        </m:r>
                      </m:e>
                      <m:sub>
                        <m:r>
                          <a:rPr lang="en-US" sz="3200" b="0" i="1" smtClean="0">
                            <a:latin typeface="Cambria Math"/>
                          </a:rPr>
                          <m:t>2</m:t>
                        </m:r>
                      </m:sub>
                    </m:sSub>
                  </m:oMath>
                </a14:m>
                <a:r>
                  <a:rPr lang="en-US" sz="3200" dirty="0" smtClean="0"/>
                  <a:t> and so on.  The means and standard deviation of the two variables are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a:rPr>
                          <m:t>𝑥</m:t>
                        </m:r>
                      </m:e>
                    </m:acc>
                  </m:oMath>
                </a14:m>
                <a:r>
                  <a:rPr lang="en-US" sz="3200" dirty="0" smtClean="0"/>
                  <a:t> and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a:rPr>
                          <m:t>𝑠</m:t>
                        </m:r>
                      </m:e>
                      <m:sub>
                        <m:r>
                          <a:rPr lang="en-US" sz="3200" b="0" i="1" smtClean="0">
                            <a:latin typeface="Cambria Math"/>
                          </a:rPr>
                          <m:t>𝑥</m:t>
                        </m:r>
                      </m:sub>
                    </m:sSub>
                  </m:oMath>
                </a14:m>
                <a:r>
                  <a:rPr lang="en-US" sz="3200" dirty="0" smtClean="0"/>
                  <a:t> for the x-values, and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a:rPr>
                          <m:t>𝑦</m:t>
                        </m:r>
                      </m:e>
                    </m:acc>
                  </m:oMath>
                </a14:m>
                <a:r>
                  <a:rPr lang="en-US" sz="3200" dirty="0" smtClean="0"/>
                  <a:t>  and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a:rPr>
                          <m:t>𝑠</m:t>
                        </m:r>
                      </m:e>
                      <m:sub>
                        <m:r>
                          <a:rPr lang="en-US" sz="3200" b="0" i="1" smtClean="0">
                            <a:latin typeface="Cambria Math"/>
                          </a:rPr>
                          <m:t>𝑦</m:t>
                        </m:r>
                      </m:sub>
                    </m:sSub>
                  </m:oMath>
                </a14:m>
                <a:r>
                  <a:rPr lang="en-US" sz="3200" dirty="0" smtClean="0"/>
                  <a:t> for the y-values.  The correlation r between x and y is </a:t>
                </a:r>
              </a:p>
              <a:p>
                <a:pPr algn="ctr"/>
                <a14:m>
                  <m:oMath xmlns:m="http://schemas.openxmlformats.org/officeDocument/2006/math">
                    <m:r>
                      <a:rPr lang="en-US" sz="3200" b="0" i="1" smtClean="0">
                        <a:latin typeface="Cambria Math"/>
                      </a:rPr>
                      <m:t>𝑟</m:t>
                    </m:r>
                    <m:r>
                      <a:rPr lang="en-US" sz="3200" b="0" i="1" smtClean="0">
                        <a:latin typeface="Cambria Math"/>
                      </a:rPr>
                      <m:t>=</m:t>
                    </m:r>
                    <m:f>
                      <m:fPr>
                        <m:ctrlPr>
                          <a:rPr lang="en-US" sz="3200" b="0" i="1" smtClean="0">
                            <a:latin typeface="Cambria Math" panose="02040503050406030204" pitchFamily="18" charset="0"/>
                          </a:rPr>
                        </m:ctrlPr>
                      </m:fPr>
                      <m:num>
                        <m:r>
                          <a:rPr lang="en-US" sz="3200" b="0" i="1" smtClean="0">
                            <a:latin typeface="Cambria Math"/>
                          </a:rPr>
                          <m:t>1</m:t>
                        </m:r>
                      </m:num>
                      <m:den>
                        <m:r>
                          <a:rPr lang="en-US" sz="3200" b="0" i="1" smtClean="0">
                            <a:latin typeface="Cambria Math"/>
                          </a:rPr>
                          <m:t>𝑛</m:t>
                        </m:r>
                        <m:r>
                          <a:rPr lang="en-US" sz="3200" b="0" i="1" smtClean="0">
                            <a:latin typeface="Cambria Math"/>
                          </a:rPr>
                          <m:t>−1</m:t>
                        </m:r>
                      </m:den>
                    </m:f>
                    <m:nary>
                      <m:naryPr>
                        <m:chr m:val="∑"/>
                        <m:subHide m:val="on"/>
                        <m:supHide m:val="on"/>
                        <m:ctrlPr>
                          <a:rPr lang="en-US" sz="3200" b="0" i="1" smtClean="0">
                            <a:latin typeface="Cambria Math" panose="02040503050406030204" pitchFamily="18" charset="0"/>
                          </a:rPr>
                        </m:ctrlPr>
                      </m:naryPr>
                      <m:sub/>
                      <m:sup/>
                      <m:e>
                        <m:r>
                          <a:rPr lang="en-US" sz="3200" b="0" i="1" smtClean="0">
                            <a:latin typeface="Cambria Math"/>
                          </a:rPr>
                          <m:t>(</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a:rPr>
                                  <m:t>𝑥</m:t>
                                </m:r>
                              </m:e>
                              <m:sub>
                                <m:r>
                                  <a:rPr lang="en-US" sz="3200" b="0" i="1" smtClean="0">
                                    <a:latin typeface="Cambria Math"/>
                                  </a:rPr>
                                  <m:t>𝑖</m:t>
                                </m:r>
                              </m:sub>
                            </m:sSub>
                            <m:r>
                              <a:rPr lang="en-US" sz="3200" b="0" i="1" smtClean="0">
                                <a:latin typeface="Cambria Math"/>
                              </a:rPr>
                              <m:t>−</m:t>
                            </m:r>
                            <m:acc>
                              <m:accPr>
                                <m:chr m:val="̅"/>
                                <m:ctrlPr>
                                  <a:rPr lang="en-US" sz="3200" b="0" i="1" smtClean="0">
                                    <a:latin typeface="Cambria Math" panose="02040503050406030204" pitchFamily="18" charset="0"/>
                                  </a:rPr>
                                </m:ctrlPr>
                              </m:accPr>
                              <m:e>
                                <m:r>
                                  <a:rPr lang="en-US" sz="3200" b="0" i="1" smtClean="0">
                                    <a:latin typeface="Cambria Math"/>
                                  </a:rPr>
                                  <m:t>𝑥</m:t>
                                </m:r>
                              </m:e>
                            </m:acc>
                          </m:num>
                          <m:den>
                            <m:sSub>
                              <m:sSubPr>
                                <m:ctrlPr>
                                  <a:rPr lang="en-US" sz="3200" b="0" i="1" smtClean="0">
                                    <a:latin typeface="Cambria Math" panose="02040503050406030204" pitchFamily="18" charset="0"/>
                                  </a:rPr>
                                </m:ctrlPr>
                              </m:sSubPr>
                              <m:e>
                                <m:r>
                                  <a:rPr lang="en-US" sz="3200" b="0" i="1" smtClean="0">
                                    <a:latin typeface="Cambria Math"/>
                                  </a:rPr>
                                  <m:t>𝑠</m:t>
                                </m:r>
                              </m:e>
                              <m:sub>
                                <m:r>
                                  <a:rPr lang="en-US" sz="3200" b="0" i="1" smtClean="0">
                                    <a:latin typeface="Cambria Math"/>
                                  </a:rPr>
                                  <m:t>𝑥</m:t>
                                </m:r>
                              </m:sub>
                            </m:sSub>
                          </m:den>
                        </m:f>
                      </m:e>
                    </m:nary>
                  </m:oMath>
                </a14:m>
                <a:r>
                  <a:rPr lang="en-US" sz="3200" dirty="0" smtClean="0"/>
                  <a:t>)(</a:t>
                </a:r>
                <a14:m>
                  <m:oMath xmlns:m="http://schemas.openxmlformats.org/officeDocument/2006/math">
                    <m:f>
                      <m:fPr>
                        <m:ctrlPr>
                          <a:rPr lang="en-US" sz="3200" i="1" dirty="0" smtClean="0">
                            <a:latin typeface="Cambria Math" panose="02040503050406030204" pitchFamily="18" charset="0"/>
                          </a:rPr>
                        </m:ctrlPr>
                      </m:fPr>
                      <m:num>
                        <m:sSub>
                          <m:sSubPr>
                            <m:ctrlPr>
                              <a:rPr lang="en-US" sz="3200" i="1" dirty="0" smtClean="0">
                                <a:latin typeface="Cambria Math" panose="02040503050406030204" pitchFamily="18" charset="0"/>
                              </a:rPr>
                            </m:ctrlPr>
                          </m:sSubPr>
                          <m:e>
                            <m:r>
                              <a:rPr lang="en-US" sz="3200" b="0" i="1" dirty="0" smtClean="0">
                                <a:latin typeface="Cambria Math"/>
                              </a:rPr>
                              <m:t>𝑦</m:t>
                            </m:r>
                          </m:e>
                          <m:sub>
                            <m:r>
                              <a:rPr lang="en-US" sz="3200" b="0" i="1" dirty="0" smtClean="0">
                                <a:latin typeface="Cambria Math"/>
                              </a:rPr>
                              <m:t>𝑖</m:t>
                            </m:r>
                          </m:sub>
                        </m:sSub>
                        <m:r>
                          <a:rPr lang="en-US" sz="3200" b="0" i="1" dirty="0" smtClean="0">
                            <a:latin typeface="Cambria Math"/>
                          </a:rPr>
                          <m:t>−</m:t>
                        </m:r>
                        <m:acc>
                          <m:accPr>
                            <m:chr m:val="̅"/>
                            <m:ctrlPr>
                              <a:rPr lang="en-US" sz="3200" b="0" i="1" dirty="0" smtClean="0">
                                <a:latin typeface="Cambria Math" panose="02040503050406030204" pitchFamily="18" charset="0"/>
                              </a:rPr>
                            </m:ctrlPr>
                          </m:accPr>
                          <m:e>
                            <m:r>
                              <a:rPr lang="en-US" sz="3200" b="0" i="1" dirty="0" smtClean="0">
                                <a:latin typeface="Cambria Math"/>
                              </a:rPr>
                              <m:t>𝑦</m:t>
                            </m:r>
                          </m:e>
                        </m:acc>
                      </m:num>
                      <m:den>
                        <m:sSub>
                          <m:sSubPr>
                            <m:ctrlPr>
                              <a:rPr lang="en-US" sz="3200" i="1" dirty="0" smtClean="0">
                                <a:latin typeface="Cambria Math" panose="02040503050406030204" pitchFamily="18" charset="0"/>
                              </a:rPr>
                            </m:ctrlPr>
                          </m:sSubPr>
                          <m:e>
                            <m:r>
                              <a:rPr lang="en-US" sz="3200" b="0" i="1" dirty="0" smtClean="0">
                                <a:latin typeface="Cambria Math"/>
                              </a:rPr>
                              <m:t>𝑠</m:t>
                            </m:r>
                          </m:e>
                          <m:sub>
                            <m:r>
                              <a:rPr lang="en-US" sz="3200" b="0" i="1" dirty="0" smtClean="0">
                                <a:latin typeface="Cambria Math"/>
                              </a:rPr>
                              <m:t>𝑦</m:t>
                            </m:r>
                          </m:sub>
                        </m:sSub>
                      </m:den>
                    </m:f>
                  </m:oMath>
                </a14:m>
                <a:r>
                  <a:rPr lang="en-US" sz="3200" dirty="0" smtClean="0"/>
                  <a:t>) 	or </a:t>
                </a:r>
              </a:p>
              <a:p>
                <a:pPr algn="ctr"/>
                <a:endParaRPr lang="en-US" sz="3200" dirty="0"/>
              </a:p>
              <a:p>
                <a:pPr algn="ctr"/>
                <a:endParaRPr lang="en-US" sz="3200" dirty="0" smtClean="0"/>
              </a:p>
              <a:p>
                <a:pPr algn="ctr"/>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369795"/>
                <a:ext cx="8610600" cy="5872890"/>
              </a:xfrm>
              <a:prstGeom prst="rect">
                <a:avLst/>
              </a:prstGeom>
              <a:blipFill rotWithShape="0">
                <a:blip r:embed="rId3"/>
                <a:stretch>
                  <a:fillRect l="-1841" t="-1350" r="-2691"/>
                </a:stretch>
              </a:blipFill>
            </p:spPr>
            <p:txBody>
              <a:bodyPr/>
              <a:lstStyle/>
              <a:p>
                <a:r>
                  <a:rPr lang="en-US">
                    <a:noFill/>
                  </a:rPr>
                  <a:t> </a:t>
                </a:r>
              </a:p>
            </p:txBody>
          </p:sp>
        </mc:Fallback>
      </mc:AlternateContent>
      <p:sp>
        <p:nvSpPr>
          <p:cNvPr id="4" name="Rectangle 2"/>
          <p:cNvSpPr>
            <a:spLocks noChangeArrowheads="1"/>
          </p:cNvSpPr>
          <p:nvPr/>
        </p:nvSpPr>
        <p:spPr bwMode="auto">
          <a:xfrm>
            <a:off x="533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02369361"/>
              </p:ext>
            </p:extLst>
          </p:nvPr>
        </p:nvGraphicFramePr>
        <p:xfrm>
          <a:off x="1295400" y="4800600"/>
          <a:ext cx="5200891" cy="1219200"/>
        </p:xfrm>
        <a:graphic>
          <a:graphicData uri="http://schemas.openxmlformats.org/presentationml/2006/ole">
            <mc:AlternateContent xmlns:mc="http://schemas.openxmlformats.org/markup-compatibility/2006">
              <mc:Choice xmlns:v="urn:schemas-microsoft-com:vml" Requires="v">
                <p:oleObj spid="_x0000_s1031" name="Equation" r:id="rId4" imgW="3213100" imgH="749300" progId="Equation.3">
                  <p:embed/>
                </p:oleObj>
              </mc:Choice>
              <mc:Fallback>
                <p:oleObj name="Equation" r:id="rId4" imgW="3213100" imgH="7493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800600"/>
                        <a:ext cx="5200891" cy="1219200"/>
                      </a:xfrm>
                      <a:prstGeom prst="rect">
                        <a:avLst/>
                      </a:prstGeom>
                      <a:noFill/>
                    </p:spPr>
                  </p:pic>
                </p:oleObj>
              </mc:Fallback>
            </mc:AlternateContent>
          </a:graphicData>
        </a:graphic>
      </p:graphicFrame>
    </p:spTree>
    <p:extLst>
      <p:ext uri="{BB962C8B-B14F-4D97-AF65-F5344CB8AC3E}">
        <p14:creationId xmlns:p14="http://schemas.microsoft.com/office/powerpoint/2010/main" val="2713884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580" y="266586"/>
            <a:ext cx="7406640" cy="1257414"/>
          </a:xfrm>
        </p:spPr>
        <p:txBody>
          <a:bodyPr>
            <a:normAutofit/>
          </a:bodyPr>
          <a:lstStyle/>
          <a:p>
            <a:pPr algn="ctr"/>
            <a:r>
              <a:rPr lang="en-US" sz="5400" b="1" u="sng" dirty="0" smtClean="0"/>
              <a:t>Facts about correlation</a:t>
            </a:r>
            <a:endParaRPr lang="en-US" sz="5400" b="1" u="sng" dirty="0"/>
          </a:p>
        </p:txBody>
      </p:sp>
      <p:sp>
        <p:nvSpPr>
          <p:cNvPr id="4" name="TextBox 3"/>
          <p:cNvSpPr txBox="1"/>
          <p:nvPr/>
        </p:nvSpPr>
        <p:spPr>
          <a:xfrm>
            <a:off x="304800" y="1524000"/>
            <a:ext cx="8534400" cy="4154984"/>
          </a:xfrm>
          <a:prstGeom prst="rect">
            <a:avLst/>
          </a:prstGeom>
          <a:noFill/>
        </p:spPr>
        <p:txBody>
          <a:bodyPr wrap="square" rtlCol="0">
            <a:spAutoFit/>
          </a:bodyPr>
          <a:lstStyle/>
          <a:p>
            <a:r>
              <a:rPr lang="en-US" sz="4400" dirty="0" smtClean="0"/>
              <a:t>1.  Correlation makes no distinction between explanatory and response variables.  It makes no difference which variable you call x and which you call y in calculating the correlation.</a:t>
            </a:r>
            <a:endParaRPr lang="en-US" sz="4400" dirty="0"/>
          </a:p>
        </p:txBody>
      </p:sp>
    </p:spTree>
    <p:extLst>
      <p:ext uri="{BB962C8B-B14F-4D97-AF65-F5344CB8AC3E}">
        <p14:creationId xmlns:p14="http://schemas.microsoft.com/office/powerpoint/2010/main" val="4129255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580" y="266586"/>
            <a:ext cx="7406640" cy="1257414"/>
          </a:xfrm>
        </p:spPr>
        <p:txBody>
          <a:bodyPr>
            <a:normAutofit/>
          </a:bodyPr>
          <a:lstStyle/>
          <a:p>
            <a:pPr algn="ctr"/>
            <a:r>
              <a:rPr lang="en-US" sz="5400" b="1" u="sng" dirty="0" smtClean="0"/>
              <a:t>Facts about correlation</a:t>
            </a:r>
            <a:endParaRPr lang="en-US" sz="5400" b="1" u="sng" dirty="0"/>
          </a:p>
        </p:txBody>
      </p:sp>
      <p:sp>
        <p:nvSpPr>
          <p:cNvPr id="4" name="TextBox 3"/>
          <p:cNvSpPr txBox="1"/>
          <p:nvPr/>
        </p:nvSpPr>
        <p:spPr>
          <a:xfrm>
            <a:off x="304800" y="1524000"/>
            <a:ext cx="8534400" cy="5078313"/>
          </a:xfrm>
          <a:prstGeom prst="rect">
            <a:avLst/>
          </a:prstGeom>
          <a:noFill/>
        </p:spPr>
        <p:txBody>
          <a:bodyPr wrap="square" rtlCol="0">
            <a:spAutoFit/>
          </a:bodyPr>
          <a:lstStyle/>
          <a:p>
            <a:r>
              <a:rPr lang="en-US" sz="4400" dirty="0" smtClean="0"/>
              <a:t>2</a:t>
            </a:r>
            <a:r>
              <a:rPr lang="en-US" sz="4000" dirty="0" smtClean="0"/>
              <a:t>.  Correlation requires that both variables are quantitative, so that it makes sense to do the arithmetic indicated by the formula r.  We cannot calculate a correlation between the incomes of a group of people and what city they live in because the city is a categorical variable.</a:t>
            </a:r>
            <a:endParaRPr lang="en-US" sz="4000" dirty="0"/>
          </a:p>
        </p:txBody>
      </p:sp>
    </p:spTree>
    <p:extLst>
      <p:ext uri="{BB962C8B-B14F-4D97-AF65-F5344CB8AC3E}">
        <p14:creationId xmlns:p14="http://schemas.microsoft.com/office/powerpoint/2010/main" val="2364051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580" y="266586"/>
            <a:ext cx="7406640" cy="1257414"/>
          </a:xfrm>
        </p:spPr>
        <p:txBody>
          <a:bodyPr>
            <a:normAutofit/>
          </a:bodyPr>
          <a:lstStyle/>
          <a:p>
            <a:pPr algn="ctr"/>
            <a:r>
              <a:rPr lang="en-US" sz="5400" b="1" u="sng" dirty="0" smtClean="0"/>
              <a:t>Facts about correlation</a:t>
            </a:r>
            <a:endParaRPr lang="en-US" sz="5400" b="1" u="sng" dirty="0"/>
          </a:p>
        </p:txBody>
      </p:sp>
      <p:sp>
        <p:nvSpPr>
          <p:cNvPr id="4" name="TextBox 3"/>
          <p:cNvSpPr txBox="1"/>
          <p:nvPr/>
        </p:nvSpPr>
        <p:spPr>
          <a:xfrm>
            <a:off x="304800" y="1524000"/>
            <a:ext cx="8534400" cy="5078313"/>
          </a:xfrm>
          <a:prstGeom prst="rect">
            <a:avLst/>
          </a:prstGeom>
          <a:noFill/>
        </p:spPr>
        <p:txBody>
          <a:bodyPr wrap="square" rtlCol="0">
            <a:spAutoFit/>
          </a:bodyPr>
          <a:lstStyle/>
          <a:p>
            <a:r>
              <a:rPr lang="en-US" sz="3600" dirty="0" smtClean="0"/>
              <a:t>3.  Because r used the standardized values of the observations, r does not change when we change the units of measurement of x, y, or both.  Measuring height in inches rather than centimeters and weight in pounds rather than kilograms does not change the correlation between height and weight.  The correlation r itself has no unit of measurement; it is just a number.</a:t>
            </a:r>
            <a:endParaRPr lang="en-US" sz="3600" dirty="0"/>
          </a:p>
        </p:txBody>
      </p:sp>
    </p:spTree>
    <p:extLst>
      <p:ext uri="{BB962C8B-B14F-4D97-AF65-F5344CB8AC3E}">
        <p14:creationId xmlns:p14="http://schemas.microsoft.com/office/powerpoint/2010/main" val="445928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580" y="266586"/>
            <a:ext cx="7406640" cy="1257414"/>
          </a:xfrm>
        </p:spPr>
        <p:txBody>
          <a:bodyPr>
            <a:normAutofit/>
          </a:bodyPr>
          <a:lstStyle/>
          <a:p>
            <a:pPr algn="ctr"/>
            <a:r>
              <a:rPr lang="en-US" sz="5400" b="1" u="sng" dirty="0" smtClean="0"/>
              <a:t>Facts about correlation</a:t>
            </a:r>
            <a:endParaRPr lang="en-US" sz="5400" b="1" u="sng" dirty="0"/>
          </a:p>
        </p:txBody>
      </p:sp>
      <p:sp>
        <p:nvSpPr>
          <p:cNvPr id="4" name="TextBox 3"/>
          <p:cNvSpPr txBox="1"/>
          <p:nvPr/>
        </p:nvSpPr>
        <p:spPr>
          <a:xfrm>
            <a:off x="304800" y="1524000"/>
            <a:ext cx="8534400" cy="3046988"/>
          </a:xfrm>
          <a:prstGeom prst="rect">
            <a:avLst/>
          </a:prstGeom>
          <a:noFill/>
        </p:spPr>
        <p:txBody>
          <a:bodyPr wrap="square" rtlCol="0">
            <a:spAutoFit/>
          </a:bodyPr>
          <a:lstStyle/>
          <a:p>
            <a:r>
              <a:rPr lang="en-US" sz="4800" dirty="0" smtClean="0"/>
              <a:t>4.  Positive r indicates positive association between the variables, and negative r indicates a negative association.</a:t>
            </a:r>
            <a:endParaRPr lang="en-US" sz="4800" dirty="0"/>
          </a:p>
        </p:txBody>
      </p:sp>
    </p:spTree>
    <p:extLst>
      <p:ext uri="{BB962C8B-B14F-4D97-AF65-F5344CB8AC3E}">
        <p14:creationId xmlns:p14="http://schemas.microsoft.com/office/powerpoint/2010/main" val="415260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580" y="266586"/>
            <a:ext cx="7406640" cy="1257414"/>
          </a:xfrm>
        </p:spPr>
        <p:txBody>
          <a:bodyPr>
            <a:normAutofit/>
          </a:bodyPr>
          <a:lstStyle/>
          <a:p>
            <a:pPr algn="ctr"/>
            <a:r>
              <a:rPr lang="en-US" sz="5400" b="1" u="sng" dirty="0" smtClean="0"/>
              <a:t>Facts about correlation</a:t>
            </a:r>
            <a:endParaRPr lang="en-US" sz="5400" b="1" u="sng" dirty="0"/>
          </a:p>
        </p:txBody>
      </p:sp>
      <p:sp>
        <p:nvSpPr>
          <p:cNvPr id="4" name="TextBox 3"/>
          <p:cNvSpPr txBox="1"/>
          <p:nvPr/>
        </p:nvSpPr>
        <p:spPr>
          <a:xfrm>
            <a:off x="304800" y="1524000"/>
            <a:ext cx="8534400" cy="3970318"/>
          </a:xfrm>
          <a:prstGeom prst="rect">
            <a:avLst/>
          </a:prstGeom>
          <a:noFill/>
        </p:spPr>
        <p:txBody>
          <a:bodyPr wrap="square" rtlCol="0">
            <a:spAutoFit/>
          </a:bodyPr>
          <a:lstStyle/>
          <a:p>
            <a:r>
              <a:rPr lang="en-US" sz="3600" dirty="0" smtClean="0"/>
              <a:t>5.  The correlation r is always a number between -1 and 1.  Values of r near 0 indicate a very week linear relationship.  The strength of the linear relationship increases as r moves away from 0.  Values of r close to -1 or 1 indicate the points of the scatterplot lie close to a straight line.</a:t>
            </a:r>
            <a:endParaRPr lang="en-US" sz="3600" dirty="0"/>
          </a:p>
        </p:txBody>
      </p:sp>
    </p:spTree>
    <p:extLst>
      <p:ext uri="{BB962C8B-B14F-4D97-AF65-F5344CB8AC3E}">
        <p14:creationId xmlns:p14="http://schemas.microsoft.com/office/powerpoint/2010/main" val="1804649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077200" cy="2554545"/>
          </a:xfrm>
          <a:prstGeom prst="rect">
            <a:avLst/>
          </a:prstGeom>
          <a:noFill/>
        </p:spPr>
        <p:txBody>
          <a:bodyPr wrap="square" rtlCol="0">
            <a:spAutoFit/>
          </a:bodyPr>
          <a:lstStyle/>
          <a:p>
            <a:r>
              <a:rPr lang="en-US" sz="3200" dirty="0" smtClean="0"/>
              <a:t>A response variable measures an outcome of a study. (Dependent Variables) </a:t>
            </a:r>
          </a:p>
          <a:p>
            <a:endParaRPr lang="en-US" sz="3200" dirty="0"/>
          </a:p>
          <a:p>
            <a:r>
              <a:rPr lang="en-US" sz="3200" dirty="0" smtClean="0"/>
              <a:t>An explanatory variable attempts to explain the observed outcomes. ( Independent Variables)</a:t>
            </a:r>
            <a:endParaRPr lang="en-US" sz="3200" dirty="0"/>
          </a:p>
        </p:txBody>
      </p:sp>
    </p:spTree>
    <p:extLst>
      <p:ext uri="{BB962C8B-B14F-4D97-AF65-F5344CB8AC3E}">
        <p14:creationId xmlns:p14="http://schemas.microsoft.com/office/powerpoint/2010/main" val="3722682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580" y="266586"/>
            <a:ext cx="7406640" cy="1257414"/>
          </a:xfrm>
        </p:spPr>
        <p:txBody>
          <a:bodyPr>
            <a:normAutofit/>
          </a:bodyPr>
          <a:lstStyle/>
          <a:p>
            <a:pPr algn="ctr"/>
            <a:r>
              <a:rPr lang="en-US" sz="5400" b="1" u="sng" dirty="0" smtClean="0"/>
              <a:t>Facts about correlation</a:t>
            </a:r>
            <a:endParaRPr lang="en-US" sz="5400" b="1" u="sng" dirty="0"/>
          </a:p>
        </p:txBody>
      </p:sp>
      <p:sp>
        <p:nvSpPr>
          <p:cNvPr id="4" name="TextBox 3"/>
          <p:cNvSpPr txBox="1"/>
          <p:nvPr/>
        </p:nvSpPr>
        <p:spPr>
          <a:xfrm>
            <a:off x="304800" y="1524000"/>
            <a:ext cx="8534400" cy="4154984"/>
          </a:xfrm>
          <a:prstGeom prst="rect">
            <a:avLst/>
          </a:prstGeom>
          <a:noFill/>
        </p:spPr>
        <p:txBody>
          <a:bodyPr wrap="square" rtlCol="0">
            <a:spAutoFit/>
          </a:bodyPr>
          <a:lstStyle/>
          <a:p>
            <a:r>
              <a:rPr lang="en-US" sz="4400" dirty="0" smtClean="0"/>
              <a:t>6.  Correlation measures the strength of only a linear relationship between two variables.  Correlation does not describe curved relationships between variables, no matter how strong they are.</a:t>
            </a:r>
            <a:endParaRPr lang="en-US" sz="4400" dirty="0"/>
          </a:p>
        </p:txBody>
      </p:sp>
    </p:spTree>
    <p:extLst>
      <p:ext uri="{BB962C8B-B14F-4D97-AF65-F5344CB8AC3E}">
        <p14:creationId xmlns:p14="http://schemas.microsoft.com/office/powerpoint/2010/main" val="3081522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580" y="266586"/>
            <a:ext cx="7406640" cy="1257414"/>
          </a:xfrm>
        </p:spPr>
        <p:txBody>
          <a:bodyPr>
            <a:normAutofit/>
          </a:bodyPr>
          <a:lstStyle/>
          <a:p>
            <a:pPr algn="ctr"/>
            <a:r>
              <a:rPr lang="en-US" sz="5400" b="1" u="sng" dirty="0" smtClean="0"/>
              <a:t>Facts about correlation</a:t>
            </a:r>
            <a:endParaRPr lang="en-US" sz="5400" b="1" u="sng" dirty="0"/>
          </a:p>
        </p:txBody>
      </p:sp>
      <p:sp>
        <p:nvSpPr>
          <p:cNvPr id="4" name="TextBox 3"/>
          <p:cNvSpPr txBox="1"/>
          <p:nvPr/>
        </p:nvSpPr>
        <p:spPr>
          <a:xfrm>
            <a:off x="304800" y="1524000"/>
            <a:ext cx="8534400" cy="4154984"/>
          </a:xfrm>
          <a:prstGeom prst="rect">
            <a:avLst/>
          </a:prstGeom>
          <a:noFill/>
        </p:spPr>
        <p:txBody>
          <a:bodyPr wrap="square" rtlCol="0">
            <a:spAutoFit/>
          </a:bodyPr>
          <a:lstStyle/>
          <a:p>
            <a:r>
              <a:rPr lang="en-US" sz="4400" dirty="0" smtClean="0"/>
              <a:t>7.  Like the mean and standard deviation, the correlation is not resistant; r is strongly affected by a few outlying observations.  Use r with caution when outliers appear in the scatterplot.</a:t>
            </a:r>
            <a:endParaRPr lang="en-US" sz="4400" dirty="0"/>
          </a:p>
        </p:txBody>
      </p:sp>
    </p:spTree>
    <p:extLst>
      <p:ext uri="{BB962C8B-B14F-4D97-AF65-F5344CB8AC3E}">
        <p14:creationId xmlns:p14="http://schemas.microsoft.com/office/powerpoint/2010/main" val="3908321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485901" y="-952500"/>
            <a:ext cx="61722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567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7546" y="1110679"/>
            <a:ext cx="4568907" cy="4636641"/>
          </a:xfrm>
          <a:prstGeom prst="rect">
            <a:avLst/>
          </a:prstGeom>
        </p:spPr>
      </p:pic>
    </p:spTree>
    <p:extLst>
      <p:ext uri="{BB962C8B-B14F-4D97-AF65-F5344CB8AC3E}">
        <p14:creationId xmlns:p14="http://schemas.microsoft.com/office/powerpoint/2010/main" val="3927609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5226" y="1256765"/>
            <a:ext cx="4213547" cy="4344469"/>
          </a:xfrm>
          <a:prstGeom prst="rect">
            <a:avLst/>
          </a:prstGeom>
        </p:spPr>
      </p:pic>
    </p:spTree>
    <p:extLst>
      <p:ext uri="{BB962C8B-B14F-4D97-AF65-F5344CB8AC3E}">
        <p14:creationId xmlns:p14="http://schemas.microsoft.com/office/powerpoint/2010/main" val="3523223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1" y="688034"/>
            <a:ext cx="4113562" cy="4932256"/>
          </a:xfrm>
          <a:prstGeom prst="rect">
            <a:avLst/>
          </a:prstGeom>
        </p:spPr>
      </p:pic>
    </p:spTree>
    <p:extLst>
      <p:ext uri="{BB962C8B-B14F-4D97-AF65-F5344CB8AC3E}">
        <p14:creationId xmlns:p14="http://schemas.microsoft.com/office/powerpoint/2010/main" val="5989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835807"/>
            <a:ext cx="4495800" cy="5099945"/>
          </a:xfrm>
          <a:prstGeom prst="rect">
            <a:avLst/>
          </a:prstGeom>
        </p:spPr>
      </p:pic>
    </p:spTree>
    <p:extLst>
      <p:ext uri="{BB962C8B-B14F-4D97-AF65-F5344CB8AC3E}">
        <p14:creationId xmlns:p14="http://schemas.microsoft.com/office/powerpoint/2010/main" val="4289153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1" y="929028"/>
            <a:ext cx="4742420" cy="4862172"/>
          </a:xfrm>
          <a:prstGeom prst="rect">
            <a:avLst/>
          </a:prstGeom>
        </p:spPr>
      </p:pic>
    </p:spTree>
    <p:extLst>
      <p:ext uri="{BB962C8B-B14F-4D97-AF65-F5344CB8AC3E}">
        <p14:creationId xmlns:p14="http://schemas.microsoft.com/office/powerpoint/2010/main" val="2452322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9633" y="914400"/>
            <a:ext cx="4700884" cy="4800600"/>
          </a:xfrm>
          <a:prstGeom prst="rect">
            <a:avLst/>
          </a:prstGeom>
        </p:spPr>
      </p:pic>
    </p:spTree>
    <p:extLst>
      <p:ext uri="{BB962C8B-B14F-4D97-AF65-F5344CB8AC3E}">
        <p14:creationId xmlns:p14="http://schemas.microsoft.com/office/powerpoint/2010/main" val="3128336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4800"/>
            <a:ext cx="7406640" cy="1356360"/>
          </a:xfrm>
        </p:spPr>
        <p:txBody>
          <a:bodyPr>
            <a:normAutofit/>
          </a:bodyPr>
          <a:lstStyle/>
          <a:p>
            <a:pPr algn="ctr"/>
            <a:r>
              <a:rPr lang="en-US" sz="4800" b="1" u="sng" dirty="0" smtClean="0"/>
              <a:t>Least-Squares Regression</a:t>
            </a:r>
            <a:endParaRPr lang="en-US" sz="4800" b="1" u="sng" dirty="0"/>
          </a:p>
        </p:txBody>
      </p:sp>
      <p:sp>
        <p:nvSpPr>
          <p:cNvPr id="4" name="TextBox 3"/>
          <p:cNvSpPr txBox="1"/>
          <p:nvPr/>
        </p:nvSpPr>
        <p:spPr>
          <a:xfrm>
            <a:off x="457200" y="1524000"/>
            <a:ext cx="8229600" cy="4031873"/>
          </a:xfrm>
          <a:prstGeom prst="rect">
            <a:avLst/>
          </a:prstGeom>
          <a:noFill/>
        </p:spPr>
        <p:txBody>
          <a:bodyPr wrap="square" rtlCol="0">
            <a:spAutoFit/>
          </a:bodyPr>
          <a:lstStyle/>
          <a:p>
            <a:r>
              <a:rPr lang="en-US" sz="3200" dirty="0" smtClean="0"/>
              <a:t>Correlation measures the strength and direction of the linear relationship between two quantitative variables.  If a scatterplot shows a linear relationship, we would like to summarize this overall pattern with a model of the data (a straight line).  Least-squares regression is a method for finding a line that summarizes the relationship between the two variables.</a:t>
            </a:r>
            <a:endParaRPr lang="en-US" sz="3200" dirty="0"/>
          </a:p>
        </p:txBody>
      </p:sp>
    </p:spTree>
    <p:extLst>
      <p:ext uri="{BB962C8B-B14F-4D97-AF65-F5344CB8AC3E}">
        <p14:creationId xmlns:p14="http://schemas.microsoft.com/office/powerpoint/2010/main" val="292225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77200" cy="4401205"/>
          </a:xfrm>
          <a:prstGeom prst="rect">
            <a:avLst/>
          </a:prstGeom>
          <a:noFill/>
        </p:spPr>
        <p:txBody>
          <a:bodyPr wrap="square" rtlCol="0">
            <a:spAutoFit/>
          </a:bodyPr>
          <a:lstStyle/>
          <a:p>
            <a:r>
              <a:rPr lang="en-US" sz="2800" dirty="0" smtClean="0"/>
              <a:t>Example)</a:t>
            </a:r>
          </a:p>
          <a:p>
            <a:endParaRPr lang="en-US" sz="2800" dirty="0"/>
          </a:p>
          <a:p>
            <a:r>
              <a:rPr lang="en-US" sz="2800" dirty="0" smtClean="0"/>
              <a:t>Alcohol has many effects on the body.  One effect is a drop in body temperature.  To study this effect, researchers give several different amounts of alcohol to mice, then measure the change in each mouse’s body temperature in the 15 minutes after taking the alcohol.  Amount of alcohol is the explanatory variable, and changes in the body temperature is the response variable.</a:t>
            </a:r>
            <a:endParaRPr lang="en-US" sz="2800" dirty="0"/>
          </a:p>
        </p:txBody>
      </p:sp>
    </p:spTree>
    <p:extLst>
      <p:ext uri="{BB962C8B-B14F-4D97-AF65-F5344CB8AC3E}">
        <p14:creationId xmlns:p14="http://schemas.microsoft.com/office/powerpoint/2010/main" val="3963315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4800"/>
            <a:ext cx="7406640" cy="1356360"/>
          </a:xfrm>
        </p:spPr>
        <p:txBody>
          <a:bodyPr>
            <a:normAutofit/>
          </a:bodyPr>
          <a:lstStyle/>
          <a:p>
            <a:pPr algn="ctr"/>
            <a:r>
              <a:rPr lang="en-US" sz="4800" b="1" u="sng" dirty="0" smtClean="0"/>
              <a:t>Regression Line</a:t>
            </a:r>
            <a:endParaRPr lang="en-US" sz="4800" b="1" u="sng" dirty="0"/>
          </a:p>
        </p:txBody>
      </p:sp>
      <p:sp>
        <p:nvSpPr>
          <p:cNvPr id="2" name="TextBox 1"/>
          <p:cNvSpPr txBox="1"/>
          <p:nvPr/>
        </p:nvSpPr>
        <p:spPr>
          <a:xfrm>
            <a:off x="457200" y="1616350"/>
            <a:ext cx="8001000" cy="4524315"/>
          </a:xfrm>
          <a:prstGeom prst="rect">
            <a:avLst/>
          </a:prstGeom>
          <a:noFill/>
        </p:spPr>
        <p:txBody>
          <a:bodyPr wrap="square" rtlCol="0">
            <a:spAutoFit/>
          </a:bodyPr>
          <a:lstStyle/>
          <a:p>
            <a:r>
              <a:rPr lang="en-US" sz="3600" dirty="0" smtClean="0"/>
              <a:t>A </a:t>
            </a:r>
            <a:r>
              <a:rPr lang="en-US" sz="3600" b="1" u="sng" dirty="0" smtClean="0"/>
              <a:t>regression line </a:t>
            </a:r>
            <a:r>
              <a:rPr lang="en-US" sz="3600" dirty="0" smtClean="0"/>
              <a:t>is a straight line that describes how a response variable y changes as an explanatory variable x changes.  We often use a regression line to predict the value of y for a given value of x.  Regression requires that we have an explanatory variable and a response variable.</a:t>
            </a:r>
            <a:endParaRPr lang="en-US" sz="3600" dirty="0"/>
          </a:p>
        </p:txBody>
      </p:sp>
    </p:spTree>
    <p:extLst>
      <p:ext uri="{BB962C8B-B14F-4D97-AF65-F5344CB8AC3E}">
        <p14:creationId xmlns:p14="http://schemas.microsoft.com/office/powerpoint/2010/main" val="3526126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7315200" cy="461665"/>
          </a:xfrm>
          <a:prstGeom prst="rect">
            <a:avLst/>
          </a:prstGeom>
          <a:noFill/>
        </p:spPr>
        <p:txBody>
          <a:bodyPr wrap="square" rtlCol="0">
            <a:spAutoFit/>
          </a:bodyPr>
          <a:lstStyle/>
          <a:p>
            <a:pPr algn="ctr"/>
            <a:r>
              <a:rPr lang="en-US" sz="2400" dirty="0" smtClean="0"/>
              <a:t>Least Squares Regression Line</a:t>
            </a:r>
            <a:endParaRPr lang="en-US" sz="2400" dirty="0"/>
          </a:p>
        </p:txBody>
      </p:sp>
      <p:sp>
        <p:nvSpPr>
          <p:cNvPr id="3" name="TextBox 2"/>
          <p:cNvSpPr txBox="1"/>
          <p:nvPr/>
        </p:nvSpPr>
        <p:spPr>
          <a:xfrm>
            <a:off x="533400" y="1143000"/>
            <a:ext cx="8153400" cy="2246769"/>
          </a:xfrm>
          <a:prstGeom prst="rect">
            <a:avLst/>
          </a:prstGeom>
          <a:noFill/>
        </p:spPr>
        <p:txBody>
          <a:bodyPr wrap="square" rtlCol="0">
            <a:spAutoFit/>
          </a:bodyPr>
          <a:lstStyle/>
          <a:p>
            <a:r>
              <a:rPr lang="en-US" sz="2800" dirty="0" smtClean="0"/>
              <a:t>The general approach to fitting lines to data is called the method of least squares.  The least squares line or regression line, for a set of data points (x, y) is the line for which the sum of squared errors (residuals), or SSE, is as small as possible.</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631723" y="3581400"/>
                <a:ext cx="7674077" cy="12848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𝑆𝑆𝐸</m:t>
                      </m:r>
                      <m:r>
                        <a:rPr lang="en-US" sz="3200" b="0" i="1" smtClean="0">
                          <a:latin typeface="Cambria Math"/>
                        </a:rPr>
                        <m:t>= </m:t>
                      </m:r>
                      <m:nary>
                        <m:naryPr>
                          <m:chr m:val="∑"/>
                          <m:subHide m:val="on"/>
                          <m:supHide m:val="on"/>
                          <m:ctrlPr>
                            <a:rPr lang="en-US" sz="3200" b="0" i="1" smtClean="0">
                              <a:latin typeface="Cambria Math" panose="02040503050406030204" pitchFamily="18" charset="0"/>
                            </a:rPr>
                          </m:ctrlPr>
                        </m:naryPr>
                        <m:sub/>
                        <m:sup/>
                        <m:e>
                          <m:sSup>
                            <m:sSupPr>
                              <m:ctrlPr>
                                <a:rPr lang="en-US" sz="3200" b="0" i="1" smtClean="0">
                                  <a:latin typeface="Cambria Math" panose="02040503050406030204" pitchFamily="18" charset="0"/>
                                </a:rPr>
                              </m:ctrlPr>
                            </m:sSupPr>
                            <m:e>
                              <m:r>
                                <a:rPr lang="en-US" sz="3200" b="0" i="1" smtClean="0">
                                  <a:latin typeface="Cambria Math"/>
                                </a:rPr>
                                <m:t>(</m:t>
                              </m:r>
                              <m:r>
                                <a:rPr lang="en-US" sz="3200" b="0" i="1" smtClean="0">
                                  <a:latin typeface="Cambria Math"/>
                                </a:rPr>
                                <m:t>𝑟𝑒𝑠𝑖𝑑𝑢𝑎𝑙</m:t>
                              </m:r>
                              <m:r>
                                <a:rPr lang="en-US" sz="3200" b="0" i="1" smtClean="0">
                                  <a:latin typeface="Cambria Math"/>
                                </a:rPr>
                                <m:t>)</m:t>
                              </m:r>
                            </m:e>
                            <m:sup>
                              <m:r>
                                <a:rPr lang="en-US" sz="3200" b="0" i="1" smtClean="0">
                                  <a:latin typeface="Cambria Math"/>
                                </a:rPr>
                                <m:t>2</m:t>
                              </m:r>
                            </m:sup>
                          </m:sSup>
                          <m:r>
                            <a:rPr lang="en-US" sz="3200" b="0" i="1" smtClean="0">
                              <a:latin typeface="Cambria Math"/>
                            </a:rPr>
                            <m:t>= </m:t>
                          </m:r>
                          <m:nary>
                            <m:naryPr>
                              <m:chr m:val="∑"/>
                              <m:subHide m:val="on"/>
                              <m:supHide m:val="on"/>
                              <m:ctrlPr>
                                <a:rPr lang="en-US" sz="3200" b="0" i="1" smtClean="0">
                                  <a:latin typeface="Cambria Math" panose="02040503050406030204" pitchFamily="18" charset="0"/>
                                </a:rPr>
                              </m:ctrlPr>
                            </m:naryPr>
                            <m:sub/>
                            <m:sup/>
                            <m:e>
                              <m:sSup>
                                <m:sSupPr>
                                  <m:ctrlPr>
                                    <a:rPr lang="en-US" sz="3200" b="0" i="1" smtClean="0">
                                      <a:latin typeface="Cambria Math" panose="02040503050406030204" pitchFamily="18" charset="0"/>
                                    </a:rPr>
                                  </m:ctrlPr>
                                </m:sSupPr>
                                <m:e>
                                  <m:r>
                                    <a:rPr lang="en-US" sz="3200" b="0" i="1" smtClean="0">
                                      <a:latin typeface="Cambria Math"/>
                                    </a:rPr>
                                    <m:t>(</m:t>
                                  </m:r>
                                  <m:r>
                                    <a:rPr lang="en-US" sz="3200" b="0" i="1" smtClean="0">
                                      <a:latin typeface="Cambria Math"/>
                                    </a:rPr>
                                    <m:t>𝑦</m:t>
                                  </m:r>
                                  <m:r>
                                    <a:rPr lang="en-US" sz="3200" b="0" i="1" smtClean="0">
                                      <a:latin typeface="Cambria Math"/>
                                    </a:rPr>
                                    <m:t> −</m:t>
                                  </m:r>
                                  <m:acc>
                                    <m:accPr>
                                      <m:chr m:val="̂"/>
                                      <m:ctrlPr>
                                        <a:rPr lang="en-US" sz="3200" b="0" i="1" smtClean="0">
                                          <a:latin typeface="Cambria Math" panose="02040503050406030204" pitchFamily="18" charset="0"/>
                                        </a:rPr>
                                      </m:ctrlPr>
                                    </m:accPr>
                                    <m:e>
                                      <m:r>
                                        <a:rPr lang="en-US" sz="3200" b="0" i="1" smtClean="0">
                                          <a:latin typeface="Cambria Math"/>
                                        </a:rPr>
                                        <m:t>𝑦</m:t>
                                      </m:r>
                                    </m:e>
                                  </m:acc>
                                  <m:r>
                                    <a:rPr lang="en-US" sz="3200" b="0" i="1" smtClean="0">
                                      <a:latin typeface="Cambria Math"/>
                                    </a:rPr>
                                    <m:t>)</m:t>
                                  </m:r>
                                </m:e>
                                <m:sup>
                                  <m:r>
                                    <a:rPr lang="en-US" sz="3200" b="0" i="1" smtClean="0">
                                      <a:latin typeface="Cambria Math"/>
                                    </a:rPr>
                                    <m:t>2</m:t>
                                  </m:r>
                                </m:sup>
                              </m:sSup>
                            </m:e>
                          </m:nary>
                        </m:e>
                      </m:nary>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631723" y="3581400"/>
                <a:ext cx="7674077" cy="128483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6882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295400"/>
            <a:ext cx="6296227" cy="4790280"/>
          </a:xfrm>
          <a:prstGeom prst="rect">
            <a:avLst/>
          </a:prstGeom>
        </p:spPr>
      </p:pic>
      <p:sp>
        <p:nvSpPr>
          <p:cNvPr id="3" name="Title 2"/>
          <p:cNvSpPr>
            <a:spLocks noGrp="1"/>
          </p:cNvSpPr>
          <p:nvPr>
            <p:ph type="title"/>
          </p:nvPr>
        </p:nvSpPr>
        <p:spPr>
          <a:xfrm>
            <a:off x="685800" y="152400"/>
            <a:ext cx="7406640" cy="1356360"/>
          </a:xfrm>
        </p:spPr>
        <p:txBody>
          <a:bodyPr/>
          <a:lstStyle/>
          <a:p>
            <a:pPr algn="ctr"/>
            <a:r>
              <a:rPr lang="en-US" b="1" u="sng" dirty="0" smtClean="0"/>
              <a:t>Residuals</a:t>
            </a:r>
            <a:endParaRPr lang="en-US" b="1" u="sng" dirty="0"/>
          </a:p>
        </p:txBody>
      </p:sp>
    </p:spTree>
    <p:extLst>
      <p:ext uri="{BB962C8B-B14F-4D97-AF65-F5344CB8AC3E}">
        <p14:creationId xmlns:p14="http://schemas.microsoft.com/office/powerpoint/2010/main" val="2428245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
            <a:ext cx="7406640" cy="1356360"/>
          </a:xfrm>
        </p:spPr>
        <p:txBody>
          <a:bodyPr/>
          <a:lstStyle/>
          <a:p>
            <a:pPr algn="ctr"/>
            <a:r>
              <a:rPr lang="en-US" b="1" u="sng" dirty="0" smtClean="0"/>
              <a:t>Squared Residuals</a:t>
            </a:r>
            <a:endParaRPr lang="en-US" b="1" u="sng" dirty="0"/>
          </a:p>
        </p:txBody>
      </p:sp>
      <p:pic>
        <p:nvPicPr>
          <p:cNvPr id="3" name="Picture 2"/>
          <p:cNvPicPr>
            <a:picLocks noChangeAspect="1"/>
          </p:cNvPicPr>
          <p:nvPr/>
        </p:nvPicPr>
        <p:blipFill>
          <a:blip r:embed="rId2"/>
          <a:stretch>
            <a:fillRect/>
          </a:stretch>
        </p:blipFill>
        <p:spPr>
          <a:xfrm>
            <a:off x="926264" y="1219200"/>
            <a:ext cx="7078111" cy="5334000"/>
          </a:xfrm>
          <a:prstGeom prst="rect">
            <a:avLst/>
          </a:prstGeom>
        </p:spPr>
      </p:pic>
    </p:spTree>
    <p:extLst>
      <p:ext uri="{BB962C8B-B14F-4D97-AF65-F5344CB8AC3E}">
        <p14:creationId xmlns:p14="http://schemas.microsoft.com/office/powerpoint/2010/main" val="2754508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943600"/>
            <a:ext cx="8686800" cy="646331"/>
          </a:xfrm>
          <a:prstGeom prst="rect">
            <a:avLst/>
          </a:prstGeom>
        </p:spPr>
        <p:txBody>
          <a:bodyPr wrap="square">
            <a:spAutoFit/>
          </a:bodyPr>
          <a:lstStyle/>
          <a:p>
            <a:r>
              <a:rPr lang="en-US" dirty="0"/>
              <a:t>https://phet.colorado.edu/sims/html/least-squares-regression/latest/least-squares-regression_en.html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33400"/>
            <a:ext cx="7010400" cy="5257800"/>
          </a:xfrm>
          <a:prstGeom prst="rect">
            <a:avLst/>
          </a:prstGeom>
        </p:spPr>
      </p:pic>
    </p:spTree>
    <p:extLst>
      <p:ext uri="{BB962C8B-B14F-4D97-AF65-F5344CB8AC3E}">
        <p14:creationId xmlns:p14="http://schemas.microsoft.com/office/powerpoint/2010/main" val="1431464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04800" y="228600"/>
                <a:ext cx="8686800" cy="6412396"/>
              </a:xfrm>
              <a:prstGeom prst="rect">
                <a:avLst/>
              </a:prstGeom>
              <a:noFill/>
            </p:spPr>
            <p:txBody>
              <a:bodyPr wrap="square" rtlCol="0">
                <a:spAutoFit/>
              </a:bodyPr>
              <a:lstStyle/>
              <a:p>
                <a:pPr algn="ctr"/>
                <a:r>
                  <a:rPr lang="en-US" sz="2800" b="1" u="sng" dirty="0" smtClean="0"/>
                  <a:t>Properties of the Least Squares Regression Line</a:t>
                </a:r>
              </a:p>
              <a:p>
                <a:endParaRPr lang="en-US" sz="2800" b="1" dirty="0"/>
              </a:p>
              <a:p>
                <a:r>
                  <a:rPr lang="en-US" sz="2800" dirty="0" smtClean="0"/>
                  <a:t>The fact that the sum of the squared errors, or SSE, is as small as possible means that, for the least squares regression line, these properties also hold:</a:t>
                </a:r>
              </a:p>
              <a:p>
                <a:endParaRPr lang="en-US" sz="2800" dirty="0"/>
              </a:p>
              <a:p>
                <a:pPr marL="342900" indent="-342900">
                  <a:buFont typeface="Arial" pitchFamily="34" charset="0"/>
                  <a:buChar char="•"/>
                </a:pPr>
                <a:r>
                  <a:rPr lang="en-US" sz="2800" dirty="0" smtClean="0"/>
                  <a:t>The sum (and mean) of the residuals is 0.</a:t>
                </a:r>
              </a:p>
              <a:p>
                <a:pPr marL="342900" indent="-342900">
                  <a:buFont typeface="Arial" pitchFamily="34" charset="0"/>
                  <a:buChar char="•"/>
                </a:pPr>
                <a:r>
                  <a:rPr lang="en-US" sz="2800" dirty="0" smtClean="0"/>
                  <a:t>The line contains the point of averages, </a:t>
                </a:r>
                <a14:m>
                  <m:oMath xmlns:m="http://schemas.openxmlformats.org/officeDocument/2006/math">
                    <m:r>
                      <a:rPr lang="en-US" sz="2800" b="0" i="1" smtClean="0"/>
                      <m:t>(</m:t>
                    </m:r>
                    <m:acc>
                      <m:accPr>
                        <m:chr m:val="̅"/>
                        <m:ctrlPr>
                          <a:rPr lang="en-US" sz="2800" i="1" smtClean="0"/>
                        </m:ctrlPr>
                      </m:accPr>
                      <m:e>
                        <m:r>
                          <a:rPr lang="en-US" sz="2800" b="0" i="1" smtClean="0"/>
                          <m:t>𝑥</m:t>
                        </m:r>
                      </m:e>
                    </m:acc>
                  </m:oMath>
                </a14:m>
                <a:r>
                  <a:rPr lang="en-US" sz="2800" dirty="0" smtClean="0"/>
                  <a:t>, </a:t>
                </a:r>
                <a14:m>
                  <m:oMath xmlns:m="http://schemas.openxmlformats.org/officeDocument/2006/math">
                    <m:acc>
                      <m:accPr>
                        <m:chr m:val="̅"/>
                        <m:ctrlPr>
                          <a:rPr lang="en-US" sz="2800" i="1" dirty="0" smtClean="0"/>
                        </m:ctrlPr>
                      </m:accPr>
                      <m:e>
                        <m:r>
                          <a:rPr lang="en-US" sz="2800" b="0" i="1" dirty="0" smtClean="0"/>
                          <m:t>𝑦</m:t>
                        </m:r>
                      </m:e>
                    </m:acc>
                  </m:oMath>
                </a14:m>
                <a:r>
                  <a:rPr lang="en-US" sz="2800" dirty="0" smtClean="0"/>
                  <a:t>).</a:t>
                </a:r>
              </a:p>
              <a:p>
                <a:pPr marL="342900" indent="-342900">
                  <a:buFont typeface="Arial" pitchFamily="34" charset="0"/>
                  <a:buChar char="•"/>
                </a:pPr>
                <a:r>
                  <a:rPr lang="en-US" sz="2800" dirty="0" smtClean="0"/>
                  <a:t>The standard deviation of the residuals is smaller than for any other line that goes through the point </a:t>
                </a:r>
                <a14:m>
                  <m:oMath xmlns:m="http://schemas.openxmlformats.org/officeDocument/2006/math">
                    <m:r>
                      <a:rPr lang="en-US" sz="2800" b="0" i="1"/>
                      <m:t>(</m:t>
                    </m:r>
                    <m:acc>
                      <m:accPr>
                        <m:chr m:val="̅"/>
                        <m:ctrlPr>
                          <a:rPr lang="en-US" sz="2800" i="1"/>
                        </m:ctrlPr>
                      </m:accPr>
                      <m:e>
                        <m:r>
                          <a:rPr lang="en-US" sz="2800" b="0" i="1"/>
                          <m:t>𝑥</m:t>
                        </m:r>
                      </m:e>
                    </m:acc>
                  </m:oMath>
                </a14:m>
                <a:r>
                  <a:rPr lang="en-US" sz="2800" dirty="0"/>
                  <a:t>, </a:t>
                </a:r>
                <a14:m>
                  <m:oMath xmlns:m="http://schemas.openxmlformats.org/officeDocument/2006/math">
                    <m:acc>
                      <m:accPr>
                        <m:chr m:val="̅"/>
                        <m:ctrlPr>
                          <a:rPr lang="en-US" sz="2800" i="1" dirty="0"/>
                        </m:ctrlPr>
                      </m:accPr>
                      <m:e>
                        <m:r>
                          <a:rPr lang="en-US" sz="2800" b="0" i="1" dirty="0"/>
                          <m:t>𝑦</m:t>
                        </m:r>
                      </m:e>
                    </m:acc>
                  </m:oMath>
                </a14:m>
                <a:r>
                  <a:rPr lang="en-US" sz="2800" dirty="0"/>
                  <a:t>).</a:t>
                </a:r>
                <a:endParaRPr lang="en-US" sz="2800" dirty="0" smtClean="0"/>
              </a:p>
              <a:p>
                <a:pPr marL="342900" indent="-342900">
                  <a:buFont typeface="Arial" pitchFamily="34" charset="0"/>
                  <a:buChar char="•"/>
                </a:pPr>
                <a:r>
                  <a:rPr lang="en-US" sz="2800" dirty="0" smtClean="0"/>
                  <a:t>The line has a slope </a:t>
                </a:r>
                <a14:m>
                  <m:oMath xmlns:m="http://schemas.openxmlformats.org/officeDocument/2006/math">
                    <m:sSub>
                      <m:sSubPr>
                        <m:ctrlPr>
                          <a:rPr lang="en-US" sz="2800" i="1" smtClean="0"/>
                        </m:ctrlPr>
                      </m:sSubPr>
                      <m:e>
                        <m:r>
                          <a:rPr lang="en-US" sz="2800" b="0" i="1" smtClean="0"/>
                          <m:t>𝑏</m:t>
                        </m:r>
                      </m:e>
                      <m:sub>
                        <m:r>
                          <a:rPr lang="en-US" sz="2800" b="0" i="1" smtClean="0"/>
                          <m:t>1</m:t>
                        </m:r>
                      </m:sub>
                    </m:sSub>
                  </m:oMath>
                </a14:m>
                <a:r>
                  <a:rPr lang="en-US" sz="2800" dirty="0" smtClean="0"/>
                  <a:t>, </a:t>
                </a:r>
              </a:p>
              <a:p>
                <a:r>
                  <a:rPr lang="en-US" sz="2800" dirty="0" smtClean="0"/>
                  <a:t>		</a:t>
                </a:r>
                <a14:m>
                  <m:oMath xmlns:m="http://schemas.openxmlformats.org/officeDocument/2006/math">
                    <m:sSub>
                      <m:sSubPr>
                        <m:ctrlPr>
                          <a:rPr lang="en-US" sz="2800" i="1" smtClean="0"/>
                        </m:ctrlPr>
                      </m:sSubPr>
                      <m:e>
                        <m:r>
                          <a:rPr lang="en-US" sz="2800" b="0" i="1" smtClean="0"/>
                          <m:t>𝑏</m:t>
                        </m:r>
                      </m:e>
                      <m:sub>
                        <m:r>
                          <a:rPr lang="en-US" sz="2800" b="0" i="1" smtClean="0"/>
                          <m:t>1</m:t>
                        </m:r>
                      </m:sub>
                    </m:sSub>
                    <m:r>
                      <a:rPr lang="en-US" sz="2800" b="0" i="1" smtClean="0"/>
                      <m:t>= </m:t>
                    </m:r>
                    <m:f>
                      <m:fPr>
                        <m:ctrlPr>
                          <a:rPr lang="en-US" sz="2800" i="1" smtClean="0"/>
                        </m:ctrlPr>
                      </m:fPr>
                      <m:num>
                        <m:nary>
                          <m:naryPr>
                            <m:chr m:val="∑"/>
                            <m:subHide m:val="on"/>
                            <m:supHide m:val="on"/>
                            <m:ctrlPr>
                              <a:rPr lang="en-US" sz="2800" i="1" smtClean="0"/>
                            </m:ctrlPr>
                          </m:naryPr>
                          <m:sub/>
                          <m:sup/>
                          <m:e>
                            <m:r>
                              <a:rPr lang="en-US" sz="2800" b="0" i="1" smtClean="0"/>
                              <m:t>(</m:t>
                            </m:r>
                            <m:r>
                              <a:rPr lang="en-US" sz="2800" b="0" i="1" smtClean="0"/>
                              <m:t>𝑥</m:t>
                            </m:r>
                            <m:r>
                              <a:rPr lang="en-US" sz="2800" b="0" i="1" smtClean="0"/>
                              <m:t>−</m:t>
                            </m:r>
                            <m:acc>
                              <m:accPr>
                                <m:chr m:val="̅"/>
                                <m:ctrlPr>
                                  <a:rPr lang="en-US" sz="2800" i="1" smtClean="0"/>
                                </m:ctrlPr>
                              </m:accPr>
                              <m:e>
                                <m:r>
                                  <a:rPr lang="en-US" sz="2800" b="0" i="1" smtClean="0"/>
                                  <m:t>𝑥</m:t>
                                </m:r>
                              </m:e>
                            </m:acc>
                            <m:r>
                              <a:rPr lang="en-US" sz="2800" b="0" i="1" smtClean="0"/>
                              <m:t>)(</m:t>
                            </m:r>
                            <m:r>
                              <a:rPr lang="en-US" sz="2800" b="0" i="1" smtClean="0"/>
                              <m:t>𝑦</m:t>
                            </m:r>
                            <m:r>
                              <a:rPr lang="en-US" sz="2800" b="0" i="1" smtClean="0"/>
                              <m:t>−</m:t>
                            </m:r>
                            <m:acc>
                              <m:accPr>
                                <m:chr m:val="̅"/>
                                <m:ctrlPr>
                                  <a:rPr lang="en-US" sz="2800" i="1" smtClean="0"/>
                                </m:ctrlPr>
                              </m:accPr>
                              <m:e>
                                <m:r>
                                  <a:rPr lang="en-US" sz="2800" b="0" i="1" smtClean="0"/>
                                  <m:t>𝑦</m:t>
                                </m:r>
                              </m:e>
                            </m:acc>
                            <m:r>
                              <a:rPr lang="en-US" sz="2800" b="0" i="1" smtClean="0"/>
                              <m:t>)</m:t>
                            </m:r>
                          </m:e>
                        </m:nary>
                      </m:num>
                      <m:den>
                        <m:nary>
                          <m:naryPr>
                            <m:chr m:val="∑"/>
                            <m:subHide m:val="on"/>
                            <m:supHide m:val="on"/>
                            <m:ctrlPr>
                              <a:rPr lang="en-US" sz="2800" i="1" smtClean="0"/>
                            </m:ctrlPr>
                          </m:naryPr>
                          <m:sub/>
                          <m:sup/>
                          <m:e>
                            <m:r>
                              <a:rPr lang="en-US" sz="2800" b="0" i="1" smtClean="0"/>
                              <m:t>(</m:t>
                            </m:r>
                            <m:r>
                              <a:rPr lang="en-US" sz="2800" b="0" i="1" smtClean="0"/>
                              <m:t>𝑥</m:t>
                            </m:r>
                            <m:r>
                              <a:rPr lang="en-US" sz="2800" b="0" i="1" smtClean="0"/>
                              <m:t>−</m:t>
                            </m:r>
                            <m:acc>
                              <m:accPr>
                                <m:chr m:val="̅"/>
                                <m:ctrlPr>
                                  <a:rPr lang="en-US" sz="2800" i="1" smtClean="0"/>
                                </m:ctrlPr>
                              </m:accPr>
                              <m:e>
                                <m:r>
                                  <a:rPr lang="en-US" sz="2800" b="0" i="1" smtClean="0"/>
                                  <m:t>𝑥</m:t>
                                </m:r>
                              </m:e>
                            </m:acc>
                          </m:e>
                        </m:nary>
                        <m:r>
                          <a:rPr lang="en-US" sz="2800" b="0" i="1" smtClean="0"/>
                          <m:t> </m:t>
                        </m:r>
                        <m:sSup>
                          <m:sSupPr>
                            <m:ctrlPr>
                              <a:rPr lang="en-US" sz="2800" i="1" smtClean="0"/>
                            </m:ctrlPr>
                          </m:sSupPr>
                          <m:e>
                            <m:r>
                              <a:rPr lang="en-US" sz="2800" b="0" i="1" smtClean="0"/>
                              <m:t>)</m:t>
                            </m:r>
                          </m:e>
                          <m:sup>
                            <m:r>
                              <a:rPr lang="en-US" sz="2800" b="0" i="1" smtClean="0"/>
                              <m:t>2</m:t>
                            </m:r>
                          </m:sup>
                        </m:sSup>
                      </m:den>
                    </m:f>
                  </m:oMath>
                </a14:m>
                <a:r>
                  <a:rPr lang="en-US" sz="2800" dirty="0" smtClean="0"/>
                  <a:t>  </a:t>
                </a:r>
              </a:p>
              <a:p>
                <a:endParaRPr lang="en-US" sz="2800" b="1" dirty="0"/>
              </a:p>
              <a:p>
                <a:r>
                  <a:rPr lang="en-US" sz="2800" b="1" dirty="0" smtClean="0"/>
                  <a:t>		</a:t>
                </a:r>
                <a:endParaRPr lang="en-US" sz="2800" b="1" dirty="0"/>
              </a:p>
            </p:txBody>
          </p:sp>
        </mc:Choice>
        <mc:Fallback>
          <p:sp>
            <p:nvSpPr>
              <p:cNvPr id="2" name="TextBox 1"/>
              <p:cNvSpPr txBox="1">
                <a:spLocks noRot="1" noChangeAspect="1" noMove="1" noResize="1" noEditPoints="1" noAdjustHandles="1" noChangeArrowheads="1" noChangeShapeType="1" noTextEdit="1"/>
              </p:cNvSpPr>
              <p:nvPr/>
            </p:nvSpPr>
            <p:spPr>
              <a:xfrm>
                <a:off x="304800" y="228600"/>
                <a:ext cx="8686800" cy="6412396"/>
              </a:xfrm>
              <a:prstGeom prst="rect">
                <a:avLst/>
              </a:prstGeom>
              <a:blipFill rotWithShape="0">
                <a:blip r:embed="rId2"/>
                <a:stretch>
                  <a:fillRect l="-1404" t="-951"/>
                </a:stretch>
              </a:blipFill>
            </p:spPr>
            <p:txBody>
              <a:bodyPr/>
              <a:lstStyle/>
              <a:p>
                <a:r>
                  <a:rPr lang="en-US">
                    <a:noFill/>
                  </a:rPr>
                  <a:t> </a:t>
                </a:r>
              </a:p>
            </p:txBody>
          </p:sp>
        </mc:Fallback>
      </mc:AlternateContent>
    </p:spTree>
    <p:extLst>
      <p:ext uri="{BB962C8B-B14F-4D97-AF65-F5344CB8AC3E}">
        <p14:creationId xmlns:p14="http://schemas.microsoft.com/office/powerpoint/2010/main" val="1060991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356360"/>
          </a:xfrm>
        </p:spPr>
        <p:txBody>
          <a:bodyPr/>
          <a:lstStyle/>
          <a:p>
            <a:pPr algn="ctr"/>
            <a:r>
              <a:rPr lang="en-US" b="1" u="sng" dirty="0" smtClean="0"/>
              <a:t>Equation of the Least-Squares Regression Line</a:t>
            </a:r>
            <a:endParaRPr lang="en-US" b="1" u="sng" dirty="0"/>
          </a:p>
        </p:txBody>
      </p:sp>
      <mc:AlternateContent xmlns:mc="http://schemas.openxmlformats.org/markup-compatibility/2006" xmlns:a14="http://schemas.microsoft.com/office/drawing/2010/main">
        <mc:Choice Requires="a14">
          <p:sp>
            <p:nvSpPr>
              <p:cNvPr id="4" name="TextBox 3"/>
              <p:cNvSpPr txBox="1"/>
              <p:nvPr/>
            </p:nvSpPr>
            <p:spPr>
              <a:xfrm>
                <a:off x="228600" y="1524000"/>
                <a:ext cx="8763000" cy="6813725"/>
              </a:xfrm>
              <a:prstGeom prst="rect">
                <a:avLst/>
              </a:prstGeom>
              <a:noFill/>
            </p:spPr>
            <p:txBody>
              <a:bodyPr wrap="square" rtlCol="0">
                <a:spAutoFit/>
              </a:bodyPr>
              <a:lstStyle/>
              <a:p>
                <a:r>
                  <a:rPr lang="en-US" sz="2800" dirty="0" smtClean="0"/>
                  <a:t>We have data on an explanatory variable x and a response variable y for n individuals.  From the data, calculate the means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oMath>
                </a14:m>
                <a:r>
                  <a:rPr lang="en-US" sz="2800" dirty="0" smtClean="0"/>
                  <a:t> and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oMath>
                </a14:m>
                <a:r>
                  <a:rPr lang="en-US" sz="2800" dirty="0" smtClean="0"/>
                  <a:t> and the standard deviations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𝑥</m:t>
                        </m:r>
                      </m:sub>
                    </m:sSub>
                  </m:oMath>
                </a14:m>
                <a:r>
                  <a:rPr lang="en-US" sz="2800" dirty="0" smtClean="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𝑦</m:t>
                        </m:r>
                      </m:sub>
                    </m:sSub>
                  </m:oMath>
                </a14:m>
                <a:r>
                  <a:rPr lang="en-US" sz="2800" dirty="0" smtClean="0"/>
                  <a:t> of the two variables, and their correlation r.  The least squares regression line is the line</a:t>
                </a:r>
              </a:p>
              <a:p>
                <a:pPr algn="ctr"/>
                <a:endParaRPr lang="en-US" sz="2800" dirty="0"/>
              </a:p>
              <a:p>
                <a:pPr algn="ct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oMath>
                </a14:m>
                <a:r>
                  <a:rPr lang="en-US" sz="2800" dirty="0" smtClean="0"/>
                  <a:t> = a + </a:t>
                </a:r>
                <a:r>
                  <a:rPr lang="en-US" sz="2800" dirty="0" err="1" smtClean="0"/>
                  <a:t>bx</a:t>
                </a:r>
                <a:endParaRPr lang="en-US" sz="2800" dirty="0" smtClean="0"/>
              </a:p>
              <a:p>
                <a:pPr algn="ctr"/>
                <a:endParaRPr lang="en-US" sz="2800" dirty="0"/>
              </a:p>
              <a:p>
                <a:r>
                  <a:rPr lang="en-US" sz="2800" dirty="0" smtClean="0"/>
                  <a:t>With slope 			b = r</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𝑦</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𝑥</m:t>
                            </m:r>
                          </m:sub>
                        </m:sSub>
                      </m:den>
                    </m:f>
                  </m:oMath>
                </a14:m>
                <a:endParaRPr lang="en-US" sz="2800" dirty="0" smtClean="0"/>
              </a:p>
              <a:p>
                <a:endParaRPr lang="en-US" sz="2800" dirty="0"/>
              </a:p>
              <a:p>
                <a:r>
                  <a:rPr lang="en-US" sz="2800" dirty="0" smtClean="0"/>
                  <a:t>And intercept 		a =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oMath>
                </a14:m>
                <a:r>
                  <a:rPr lang="en-US" sz="2800" dirty="0" smtClean="0"/>
                  <a:t> - b</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oMath>
                </a14:m>
                <a:endParaRPr lang="en-US" sz="2800" dirty="0"/>
              </a:p>
              <a:p>
                <a:endParaRPr lang="en-US" sz="2800" dirty="0"/>
              </a:p>
              <a:p>
                <a:endParaRPr lang="en-US" sz="2800" dirty="0"/>
              </a:p>
              <a:p>
                <a:endParaRPr lang="en-US" sz="2800" dirty="0"/>
              </a:p>
              <a:p>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28600" y="1524000"/>
                <a:ext cx="8763000" cy="6813725"/>
              </a:xfrm>
              <a:prstGeom prst="rect">
                <a:avLst/>
              </a:prstGeom>
              <a:blipFill rotWithShape="0">
                <a:blip r:embed="rId2"/>
                <a:stretch>
                  <a:fillRect l="-1461" t="-805" r="-2157"/>
                </a:stretch>
              </a:blipFill>
            </p:spPr>
            <p:txBody>
              <a:bodyPr/>
              <a:lstStyle/>
              <a:p>
                <a:r>
                  <a:rPr lang="en-US">
                    <a:noFill/>
                  </a:rPr>
                  <a:t> </a:t>
                </a:r>
              </a:p>
            </p:txBody>
          </p:sp>
        </mc:Fallback>
      </mc:AlternateContent>
    </p:spTree>
    <p:extLst>
      <p:ext uri="{BB962C8B-B14F-4D97-AF65-F5344CB8AC3E}">
        <p14:creationId xmlns:p14="http://schemas.microsoft.com/office/powerpoint/2010/main" val="299115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356360"/>
          </a:xfrm>
        </p:spPr>
        <p:txBody>
          <a:bodyPr/>
          <a:lstStyle/>
          <a:p>
            <a:pPr algn="ctr"/>
            <a:r>
              <a:rPr lang="en-US" b="1" u="sng" dirty="0" smtClean="0"/>
              <a:t>Equation of the Least-Squares Regression Line</a:t>
            </a:r>
            <a:endParaRPr lang="en-US" b="1" u="sng" dirty="0"/>
          </a:p>
        </p:txBody>
      </p:sp>
      <mc:AlternateContent xmlns:mc="http://schemas.openxmlformats.org/markup-compatibility/2006" xmlns:a14="http://schemas.microsoft.com/office/drawing/2010/main">
        <mc:Choice Requires="a14">
          <p:sp>
            <p:nvSpPr>
              <p:cNvPr id="5" name="TextBox 4"/>
              <p:cNvSpPr txBox="1"/>
              <p:nvPr/>
            </p:nvSpPr>
            <p:spPr>
              <a:xfrm>
                <a:off x="381000" y="1905000"/>
                <a:ext cx="8458200" cy="5078313"/>
              </a:xfrm>
              <a:prstGeom prst="rect">
                <a:avLst/>
              </a:prstGeom>
              <a:noFill/>
            </p:spPr>
            <p:txBody>
              <a:bodyPr wrap="square" rtlCol="0">
                <a:spAutoFit/>
              </a:bodyPr>
              <a:lstStyle/>
              <a:p>
                <a:r>
                  <a:rPr lang="en-US" sz="3600" dirty="0" smtClean="0"/>
                  <a:t>Although you are probably used to the form y = mx + b for the equation of a line, statisticians have adopted </a:t>
                </a:r>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panose="02040503050406030204" pitchFamily="18" charset="0"/>
                          </a:rPr>
                          <m:t>𝑦</m:t>
                        </m:r>
                      </m:e>
                    </m:acc>
                  </m:oMath>
                </a14:m>
                <a:r>
                  <a:rPr lang="en-US" sz="3600" dirty="0"/>
                  <a:t> = a + </a:t>
                </a:r>
                <a:r>
                  <a:rPr lang="en-US" sz="3600" dirty="0" err="1" smtClean="0"/>
                  <a:t>bx</a:t>
                </a:r>
                <a:r>
                  <a:rPr lang="en-US" sz="3600" dirty="0" smtClean="0"/>
                  <a:t> as the form for the equation of the least squares line so we need to adopt this form also.</a:t>
                </a:r>
              </a:p>
              <a:p>
                <a:endParaRPr lang="en-US" sz="3600" dirty="0"/>
              </a:p>
              <a:p>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panose="02040503050406030204" pitchFamily="18" charset="0"/>
                          </a:rPr>
                          <m:t>𝑦</m:t>
                        </m:r>
                      </m:e>
                    </m:acc>
                  </m:oMath>
                </a14:m>
                <a:r>
                  <a:rPr lang="en-US" sz="3600" dirty="0"/>
                  <a:t> </a:t>
                </a:r>
                <a:r>
                  <a:rPr lang="en-US" sz="3600" dirty="0" smtClean="0"/>
                  <a:t> is read “y hat” and is the predicted value </a:t>
                </a:r>
              </a:p>
              <a:p>
                <a:r>
                  <a:rPr lang="en-US" sz="3600" dirty="0" smtClean="0"/>
                  <a:t>y is the observed value (actual value)</a:t>
                </a:r>
                <a:endParaRPr lang="en-US" sz="3600" dirty="0"/>
              </a:p>
              <a:p>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1905000"/>
                <a:ext cx="8458200" cy="5078313"/>
              </a:xfrm>
              <a:prstGeom prst="rect">
                <a:avLst/>
              </a:prstGeom>
              <a:blipFill rotWithShape="0">
                <a:blip r:embed="rId2"/>
                <a:stretch>
                  <a:fillRect l="-2235" t="-1921" r="-2812"/>
                </a:stretch>
              </a:blipFill>
            </p:spPr>
            <p:txBody>
              <a:bodyPr/>
              <a:lstStyle/>
              <a:p>
                <a:r>
                  <a:rPr lang="en-US">
                    <a:noFill/>
                  </a:rPr>
                  <a:t> </a:t>
                </a:r>
              </a:p>
            </p:txBody>
          </p:sp>
        </mc:Fallback>
      </mc:AlternateContent>
    </p:spTree>
    <p:extLst>
      <p:ext uri="{BB962C8B-B14F-4D97-AF65-F5344CB8AC3E}">
        <p14:creationId xmlns:p14="http://schemas.microsoft.com/office/powerpoint/2010/main" val="2480992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406640" cy="1356360"/>
          </a:xfrm>
        </p:spPr>
        <p:txBody>
          <a:bodyPr/>
          <a:lstStyle/>
          <a:p>
            <a:pPr algn="ctr"/>
            <a:r>
              <a:rPr lang="en-US" b="1" u="sng" dirty="0" smtClean="0"/>
              <a:t>Slope</a:t>
            </a:r>
            <a:endParaRPr lang="en-US" b="1" u="sng" dirty="0"/>
          </a:p>
        </p:txBody>
      </p:sp>
      <mc:AlternateContent xmlns:mc="http://schemas.openxmlformats.org/markup-compatibility/2006" xmlns:a14="http://schemas.microsoft.com/office/drawing/2010/main">
        <mc:Choice Requires="a14">
          <p:sp>
            <p:nvSpPr>
              <p:cNvPr id="3" name="TextBox 2"/>
              <p:cNvSpPr txBox="1"/>
              <p:nvPr/>
            </p:nvSpPr>
            <p:spPr>
              <a:xfrm>
                <a:off x="533400" y="1737360"/>
                <a:ext cx="7924800" cy="4154984"/>
              </a:xfrm>
              <a:prstGeom prst="rect">
                <a:avLst/>
              </a:prstGeom>
              <a:noFill/>
            </p:spPr>
            <p:txBody>
              <a:bodyPr wrap="square" rtlCol="0">
                <a:spAutoFit/>
              </a:bodyPr>
              <a:lstStyle/>
              <a:p>
                <a:r>
                  <a:rPr lang="en-US" sz="4400" dirty="0" smtClean="0"/>
                  <a:t>The </a:t>
                </a:r>
                <a:r>
                  <a:rPr lang="en-US" sz="4400" b="1" u="sng" dirty="0" smtClean="0"/>
                  <a:t>slope</a:t>
                </a:r>
                <a:r>
                  <a:rPr lang="en-US" sz="4400" dirty="0" smtClean="0"/>
                  <a:t> of a regression line is usually important for the interpretation of the data.  The slope is the rate of change, the amount of change in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𝑦</m:t>
                        </m:r>
                      </m:e>
                    </m:acc>
                  </m:oMath>
                </a14:m>
                <a:r>
                  <a:rPr lang="en-US" sz="4400" dirty="0"/>
                  <a:t> </a:t>
                </a:r>
                <a:r>
                  <a:rPr lang="en-US" sz="4400" dirty="0" smtClean="0"/>
                  <a:t>when x increases by 1.  </a:t>
                </a:r>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533400" y="1737360"/>
                <a:ext cx="7924800" cy="4154984"/>
              </a:xfrm>
              <a:prstGeom prst="rect">
                <a:avLst/>
              </a:prstGeom>
              <a:blipFill rotWithShape="0">
                <a:blip r:embed="rId2"/>
                <a:stretch>
                  <a:fillRect l="-3154" t="-2933" b="-6012"/>
                </a:stretch>
              </a:blipFill>
            </p:spPr>
            <p:txBody>
              <a:bodyPr/>
              <a:lstStyle/>
              <a:p>
                <a:r>
                  <a:rPr lang="en-US">
                    <a:noFill/>
                  </a:rPr>
                  <a:t> </a:t>
                </a:r>
              </a:p>
            </p:txBody>
          </p:sp>
        </mc:Fallback>
      </mc:AlternateContent>
    </p:spTree>
    <p:extLst>
      <p:ext uri="{BB962C8B-B14F-4D97-AF65-F5344CB8AC3E}">
        <p14:creationId xmlns:p14="http://schemas.microsoft.com/office/powerpoint/2010/main" val="584300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20040"/>
            <a:ext cx="7406640" cy="1356360"/>
          </a:xfrm>
        </p:spPr>
        <p:txBody>
          <a:bodyPr/>
          <a:lstStyle/>
          <a:p>
            <a:pPr algn="ctr"/>
            <a:r>
              <a:rPr lang="en-US" b="1" u="sng" dirty="0" smtClean="0"/>
              <a:t>Intercept</a:t>
            </a:r>
            <a:endParaRPr lang="en-US" b="1" u="sng" dirty="0"/>
          </a:p>
        </p:txBody>
      </p:sp>
      <mc:AlternateContent xmlns:mc="http://schemas.openxmlformats.org/markup-compatibility/2006" xmlns:a14="http://schemas.microsoft.com/office/drawing/2010/main">
        <mc:Choice Requires="a14">
          <p:sp>
            <p:nvSpPr>
              <p:cNvPr id="3" name="TextBox 2"/>
              <p:cNvSpPr txBox="1"/>
              <p:nvPr/>
            </p:nvSpPr>
            <p:spPr>
              <a:xfrm>
                <a:off x="609600" y="1676400"/>
                <a:ext cx="7837170" cy="4832092"/>
              </a:xfrm>
              <a:prstGeom prst="rect">
                <a:avLst/>
              </a:prstGeom>
              <a:noFill/>
            </p:spPr>
            <p:txBody>
              <a:bodyPr wrap="square" rtlCol="0">
                <a:spAutoFit/>
              </a:bodyPr>
              <a:lstStyle/>
              <a:p>
                <a:r>
                  <a:rPr lang="en-US" sz="4400" dirty="0" smtClean="0"/>
                  <a:t>The intercept of the regression line is the value of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𝑦</m:t>
                        </m:r>
                      </m:e>
                    </m:acc>
                  </m:oMath>
                </a14:m>
                <a:r>
                  <a:rPr lang="en-US" sz="4400" dirty="0"/>
                  <a:t> </a:t>
                </a:r>
                <a:r>
                  <a:rPr lang="en-US" sz="4400" dirty="0" smtClean="0"/>
                  <a:t>when x = 0.  Although we need the value of the intercept to draw the line, it is a statistically meaningful only when x can actually take values close to zero.  </a:t>
                </a:r>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1676400"/>
                <a:ext cx="7837170" cy="4832092"/>
              </a:xfrm>
              <a:prstGeom prst="rect">
                <a:avLst/>
              </a:prstGeom>
              <a:blipFill rotWithShape="0">
                <a:blip r:embed="rId2"/>
                <a:stretch>
                  <a:fillRect l="-3110" t="-2522" r="-467" b="-5044"/>
                </a:stretch>
              </a:blipFill>
            </p:spPr>
            <p:txBody>
              <a:bodyPr/>
              <a:lstStyle/>
              <a:p>
                <a:r>
                  <a:rPr lang="en-US">
                    <a:noFill/>
                  </a:rPr>
                  <a:t> </a:t>
                </a:r>
              </a:p>
            </p:txBody>
          </p:sp>
        </mc:Fallback>
      </mc:AlternateContent>
    </p:spTree>
    <p:extLst>
      <p:ext uri="{BB962C8B-B14F-4D97-AF65-F5344CB8AC3E}">
        <p14:creationId xmlns:p14="http://schemas.microsoft.com/office/powerpoint/2010/main" val="346106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6494085"/>
          </a:xfrm>
          <a:prstGeom prst="rect">
            <a:avLst/>
          </a:prstGeom>
          <a:noFill/>
        </p:spPr>
        <p:txBody>
          <a:bodyPr wrap="square" rtlCol="0">
            <a:spAutoFit/>
          </a:bodyPr>
          <a:lstStyle/>
          <a:p>
            <a:r>
              <a:rPr lang="en-US" sz="3200" dirty="0" smtClean="0"/>
              <a:t>Example)</a:t>
            </a:r>
          </a:p>
          <a:p>
            <a:endParaRPr lang="en-US" sz="3200" dirty="0"/>
          </a:p>
          <a:p>
            <a:r>
              <a:rPr lang="en-US" sz="3200" dirty="0" smtClean="0"/>
              <a:t>Jim wants to know how the median SAT Math and Verbal scores in the 51 states (including the District of Columbia) are related to each other.  He doesn’t think that either score explains or causes the other.  Jim has two related variables, and neither is an explanatory variable.</a:t>
            </a:r>
          </a:p>
          <a:p>
            <a:r>
              <a:rPr lang="en-US" sz="3200" dirty="0" smtClean="0"/>
              <a:t>Julie looks at some data. She asks, “ Can I predict a state’s median SAT Math score if I know its median SAT Verbal score?”  Julie is treating the Verbal score as the explanatory variable and the Math score as the response variable.</a:t>
            </a:r>
          </a:p>
        </p:txBody>
      </p:sp>
    </p:spTree>
    <p:extLst>
      <p:ext uri="{BB962C8B-B14F-4D97-AF65-F5344CB8AC3E}">
        <p14:creationId xmlns:p14="http://schemas.microsoft.com/office/powerpoint/2010/main" val="20294559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81000"/>
            <a:ext cx="7406640" cy="1356360"/>
          </a:xfrm>
        </p:spPr>
        <p:txBody>
          <a:bodyPr/>
          <a:lstStyle/>
          <a:p>
            <a:pPr algn="ctr"/>
            <a:r>
              <a:rPr lang="en-US" b="1" u="sng" dirty="0" smtClean="0"/>
              <a:t>Plotting the Least-Squares Line</a:t>
            </a:r>
            <a:endParaRPr lang="en-US" b="1" u="sng" dirty="0"/>
          </a:p>
        </p:txBody>
      </p:sp>
      <mc:AlternateContent xmlns:mc="http://schemas.openxmlformats.org/markup-compatibility/2006" xmlns:a14="http://schemas.microsoft.com/office/drawing/2010/main">
        <mc:Choice Requires="a14">
          <p:sp>
            <p:nvSpPr>
              <p:cNvPr id="4" name="TextBox 3"/>
              <p:cNvSpPr txBox="1"/>
              <p:nvPr/>
            </p:nvSpPr>
            <p:spPr>
              <a:xfrm>
                <a:off x="541020" y="1718026"/>
                <a:ext cx="8001000" cy="3785652"/>
              </a:xfrm>
              <a:prstGeom prst="rect">
                <a:avLst/>
              </a:prstGeom>
              <a:noFill/>
            </p:spPr>
            <p:txBody>
              <a:bodyPr wrap="square" rtlCol="0">
                <a:spAutoFit/>
              </a:bodyPr>
              <a:lstStyle/>
              <a:p>
                <a:r>
                  <a:rPr lang="en-US" sz="4000" dirty="0" smtClean="0"/>
                  <a:t>To plot the line on the scatterplot by hand, use the equation to find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𝑦</m:t>
                        </m:r>
                      </m:e>
                    </m:acc>
                  </m:oMath>
                </a14:m>
                <a:r>
                  <a:rPr lang="en-US" sz="4000" dirty="0"/>
                  <a:t> </a:t>
                </a:r>
                <a:r>
                  <a:rPr lang="en-US" sz="4000" dirty="0" smtClean="0"/>
                  <a:t>for two values of x, one near each end of the range of x in the data.  Plot each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𝑦</m:t>
                        </m:r>
                      </m:e>
                    </m:acc>
                  </m:oMath>
                </a14:m>
                <a:r>
                  <a:rPr lang="en-US" sz="4000" dirty="0"/>
                  <a:t> </a:t>
                </a:r>
                <a:r>
                  <a:rPr lang="en-US" sz="4000" dirty="0" smtClean="0"/>
                  <a:t>above its x and draw the line through the two points.</a:t>
                </a:r>
                <a:endParaRPr lang="en-US"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541020" y="1718026"/>
                <a:ext cx="8001000" cy="3785652"/>
              </a:xfrm>
              <a:prstGeom prst="rect">
                <a:avLst/>
              </a:prstGeom>
              <a:blipFill rotWithShape="0">
                <a:blip r:embed="rId2"/>
                <a:stretch>
                  <a:fillRect l="-2744" t="-2899" r="-2439" b="-5958"/>
                </a:stretch>
              </a:blipFill>
            </p:spPr>
            <p:txBody>
              <a:bodyPr/>
              <a:lstStyle/>
              <a:p>
                <a:r>
                  <a:rPr lang="en-US">
                    <a:noFill/>
                  </a:rPr>
                  <a:t> </a:t>
                </a:r>
              </a:p>
            </p:txBody>
          </p:sp>
        </mc:Fallback>
      </mc:AlternateContent>
    </p:spTree>
    <p:extLst>
      <p:ext uri="{BB962C8B-B14F-4D97-AF65-F5344CB8AC3E}">
        <p14:creationId xmlns:p14="http://schemas.microsoft.com/office/powerpoint/2010/main" val="503302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406640" cy="1356360"/>
          </a:xfrm>
        </p:spPr>
        <p:txBody>
          <a:bodyPr/>
          <a:lstStyle/>
          <a:p>
            <a:pPr algn="ctr"/>
            <a:r>
              <a:rPr lang="en-US" b="1" u="sng" dirty="0" smtClean="0"/>
              <a:t>The role of r</a:t>
            </a:r>
            <a:r>
              <a:rPr lang="en-US" b="1" u="sng" baseline="30000" dirty="0" smtClean="0"/>
              <a:t>2</a:t>
            </a:r>
            <a:r>
              <a:rPr lang="en-US" b="1" u="sng" dirty="0" smtClean="0"/>
              <a:t> in regression</a:t>
            </a:r>
            <a:endParaRPr lang="en-US" b="1" u="sng" dirty="0"/>
          </a:p>
        </p:txBody>
      </p:sp>
      <p:sp>
        <p:nvSpPr>
          <p:cNvPr id="3" name="TextBox 2"/>
          <p:cNvSpPr txBox="1"/>
          <p:nvPr/>
        </p:nvSpPr>
        <p:spPr>
          <a:xfrm>
            <a:off x="388620" y="1524000"/>
            <a:ext cx="8305800" cy="4524315"/>
          </a:xfrm>
          <a:prstGeom prst="rect">
            <a:avLst/>
          </a:prstGeom>
          <a:noFill/>
        </p:spPr>
        <p:txBody>
          <a:bodyPr wrap="square" rtlCol="0">
            <a:spAutoFit/>
          </a:bodyPr>
          <a:lstStyle/>
          <a:p>
            <a:r>
              <a:rPr lang="en-US" sz="3600" dirty="0" smtClean="0"/>
              <a:t>r</a:t>
            </a:r>
            <a:r>
              <a:rPr lang="en-US" sz="3600" baseline="30000" dirty="0" smtClean="0"/>
              <a:t>2</a:t>
            </a:r>
            <a:r>
              <a:rPr lang="en-US" sz="3600" dirty="0" smtClean="0"/>
              <a:t> is called the </a:t>
            </a:r>
            <a:r>
              <a:rPr lang="en-US" sz="3600" b="1" u="sng" dirty="0" smtClean="0"/>
              <a:t>coefficient of determination </a:t>
            </a:r>
            <a:r>
              <a:rPr lang="en-US" sz="3600" dirty="0" smtClean="0"/>
              <a:t>and is interpreted as the proportion of the total sample variability that is explained by the least-squares regression line of y on x.</a:t>
            </a:r>
          </a:p>
          <a:p>
            <a:r>
              <a:rPr lang="en-US" sz="3600" dirty="0" smtClean="0"/>
              <a:t>Example:  When r</a:t>
            </a:r>
            <a:r>
              <a:rPr lang="en-US" sz="3600" baseline="30000" dirty="0" smtClean="0"/>
              <a:t>2</a:t>
            </a:r>
            <a:r>
              <a:rPr lang="en-US" sz="3600" dirty="0" smtClean="0"/>
              <a:t>= 0.357, we say that 35.7% of the variation in y is explained by the least-squares regression of y on x.</a:t>
            </a:r>
            <a:endParaRPr lang="en-US" sz="3600" dirty="0"/>
          </a:p>
        </p:txBody>
      </p:sp>
    </p:spTree>
    <p:extLst>
      <p:ext uri="{BB962C8B-B14F-4D97-AF65-F5344CB8AC3E}">
        <p14:creationId xmlns:p14="http://schemas.microsoft.com/office/powerpoint/2010/main" val="617277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356360"/>
          </a:xfrm>
        </p:spPr>
        <p:txBody>
          <a:bodyPr/>
          <a:lstStyle/>
          <a:p>
            <a:r>
              <a:rPr lang="en-US" b="1" u="sng" dirty="0" smtClean="0"/>
              <a:t>Facts about Least-Squares Regression</a:t>
            </a:r>
            <a:endParaRPr lang="en-US" b="1" u="sng" dirty="0"/>
          </a:p>
        </p:txBody>
      </p:sp>
      <p:sp>
        <p:nvSpPr>
          <p:cNvPr id="3" name="TextBox 2"/>
          <p:cNvSpPr txBox="1"/>
          <p:nvPr/>
        </p:nvSpPr>
        <p:spPr>
          <a:xfrm>
            <a:off x="457200" y="1737360"/>
            <a:ext cx="8153400" cy="2123658"/>
          </a:xfrm>
          <a:prstGeom prst="rect">
            <a:avLst/>
          </a:prstGeom>
          <a:noFill/>
        </p:spPr>
        <p:txBody>
          <a:bodyPr wrap="square" rtlCol="0">
            <a:spAutoFit/>
          </a:bodyPr>
          <a:lstStyle/>
          <a:p>
            <a:r>
              <a:rPr lang="en-US" sz="4400" dirty="0" smtClean="0"/>
              <a:t>1.  The distinction between explanatory and response variables is essential in regression.</a:t>
            </a:r>
            <a:endParaRPr lang="en-US" sz="4400" dirty="0"/>
          </a:p>
        </p:txBody>
      </p:sp>
    </p:spTree>
    <p:extLst>
      <p:ext uri="{BB962C8B-B14F-4D97-AF65-F5344CB8AC3E}">
        <p14:creationId xmlns:p14="http://schemas.microsoft.com/office/powerpoint/2010/main" val="126563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356360"/>
          </a:xfrm>
        </p:spPr>
        <p:txBody>
          <a:bodyPr/>
          <a:lstStyle/>
          <a:p>
            <a:r>
              <a:rPr lang="en-US" b="1" u="sng" dirty="0" smtClean="0"/>
              <a:t>Facts about Least-Squares Regression</a:t>
            </a:r>
            <a:endParaRPr lang="en-US" b="1" u="sng" dirty="0"/>
          </a:p>
        </p:txBody>
      </p:sp>
      <p:sp>
        <p:nvSpPr>
          <p:cNvPr id="3" name="TextBox 2"/>
          <p:cNvSpPr txBox="1"/>
          <p:nvPr/>
        </p:nvSpPr>
        <p:spPr>
          <a:xfrm>
            <a:off x="457200" y="1737360"/>
            <a:ext cx="8153400" cy="2308324"/>
          </a:xfrm>
          <a:prstGeom prst="rect">
            <a:avLst/>
          </a:prstGeom>
          <a:noFill/>
        </p:spPr>
        <p:txBody>
          <a:bodyPr wrap="square" rtlCol="0">
            <a:spAutoFit/>
          </a:bodyPr>
          <a:lstStyle/>
          <a:p>
            <a:r>
              <a:rPr lang="en-US" sz="4800" dirty="0" smtClean="0"/>
              <a:t>2.  There is a close connection between the correlation and the slope.  </a:t>
            </a:r>
            <a:endParaRPr lang="en-US" sz="4800" dirty="0"/>
          </a:p>
        </p:txBody>
      </p:sp>
    </p:spTree>
    <p:extLst>
      <p:ext uri="{BB962C8B-B14F-4D97-AF65-F5344CB8AC3E}">
        <p14:creationId xmlns:p14="http://schemas.microsoft.com/office/powerpoint/2010/main" val="2321726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356360"/>
          </a:xfrm>
        </p:spPr>
        <p:txBody>
          <a:bodyPr/>
          <a:lstStyle/>
          <a:p>
            <a:r>
              <a:rPr lang="en-US" b="1" u="sng" dirty="0" smtClean="0"/>
              <a:t>Facts about Least-Squares Regression</a:t>
            </a:r>
            <a:endParaRPr lang="en-US" b="1" u="sng" dirty="0"/>
          </a:p>
        </p:txBody>
      </p:sp>
      <mc:AlternateContent xmlns:mc="http://schemas.openxmlformats.org/markup-compatibility/2006" xmlns:a14="http://schemas.microsoft.com/office/drawing/2010/main">
        <mc:Choice Requires="a14">
          <p:sp>
            <p:nvSpPr>
              <p:cNvPr id="3" name="TextBox 2"/>
              <p:cNvSpPr txBox="1"/>
              <p:nvPr/>
            </p:nvSpPr>
            <p:spPr>
              <a:xfrm>
                <a:off x="457200" y="1737360"/>
                <a:ext cx="8153400" cy="4524315"/>
              </a:xfrm>
              <a:prstGeom prst="rect">
                <a:avLst/>
              </a:prstGeom>
              <a:noFill/>
            </p:spPr>
            <p:txBody>
              <a:bodyPr wrap="square" rtlCol="0">
                <a:spAutoFit/>
              </a:bodyPr>
              <a:lstStyle/>
              <a:p>
                <a:r>
                  <a:rPr lang="en-US" sz="4800" dirty="0" smtClean="0"/>
                  <a:t>3.  The least-squares regression line always passes through the point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panose="02040503050406030204" pitchFamily="18" charset="0"/>
                          </a:rPr>
                          <m:t>𝑥</m:t>
                        </m:r>
                      </m:e>
                    </m:acc>
                  </m:oMath>
                </a14:m>
                <a:r>
                  <a:rPr lang="en-US" sz="4800" dirty="0" smtClean="0"/>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panose="02040503050406030204" pitchFamily="18" charset="0"/>
                          </a:rPr>
                          <m:t>𝑦</m:t>
                        </m:r>
                      </m:e>
                    </m:acc>
                  </m:oMath>
                </a14:m>
                <a:r>
                  <a:rPr lang="en-US" sz="4800" dirty="0" smtClean="0"/>
                  <a:t>) on the graph of y against x.</a:t>
                </a:r>
                <a:endParaRPr lang="en-US" sz="4800" dirty="0"/>
              </a:p>
              <a:p>
                <a:endParaRPr lang="en-US" sz="4800" dirty="0"/>
              </a:p>
              <a:p>
                <a:endParaRPr lang="en-US" sz="4800"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1737360"/>
                <a:ext cx="8153400" cy="4524315"/>
              </a:xfrm>
              <a:prstGeom prst="rect">
                <a:avLst/>
              </a:prstGeom>
              <a:blipFill rotWithShape="0">
                <a:blip r:embed="rId2"/>
                <a:stretch>
                  <a:fillRect l="-3363" t="-2965" r="-2840"/>
                </a:stretch>
              </a:blipFill>
            </p:spPr>
            <p:txBody>
              <a:bodyPr/>
              <a:lstStyle/>
              <a:p>
                <a:r>
                  <a:rPr lang="en-US">
                    <a:noFill/>
                  </a:rPr>
                  <a:t> </a:t>
                </a:r>
              </a:p>
            </p:txBody>
          </p:sp>
        </mc:Fallback>
      </mc:AlternateContent>
    </p:spTree>
    <p:extLst>
      <p:ext uri="{BB962C8B-B14F-4D97-AF65-F5344CB8AC3E}">
        <p14:creationId xmlns:p14="http://schemas.microsoft.com/office/powerpoint/2010/main" val="3969539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356360"/>
          </a:xfrm>
        </p:spPr>
        <p:txBody>
          <a:bodyPr/>
          <a:lstStyle/>
          <a:p>
            <a:r>
              <a:rPr lang="en-US" b="1" u="sng" dirty="0" smtClean="0"/>
              <a:t>Facts about Least-Squares Regression</a:t>
            </a:r>
            <a:endParaRPr lang="en-US" b="1" u="sng" dirty="0"/>
          </a:p>
        </p:txBody>
      </p:sp>
      <p:sp>
        <p:nvSpPr>
          <p:cNvPr id="3" name="TextBox 2"/>
          <p:cNvSpPr txBox="1"/>
          <p:nvPr/>
        </p:nvSpPr>
        <p:spPr>
          <a:xfrm>
            <a:off x="457200" y="1737360"/>
            <a:ext cx="8153400" cy="4524315"/>
          </a:xfrm>
          <a:prstGeom prst="rect">
            <a:avLst/>
          </a:prstGeom>
          <a:noFill/>
        </p:spPr>
        <p:txBody>
          <a:bodyPr wrap="square" rtlCol="0">
            <a:spAutoFit/>
          </a:bodyPr>
          <a:lstStyle/>
          <a:p>
            <a:r>
              <a:rPr lang="en-US" sz="4800" dirty="0" smtClean="0"/>
              <a:t>4.  The square of the correlation, r</a:t>
            </a:r>
            <a:r>
              <a:rPr lang="en-US" sz="4800" baseline="30000" dirty="0" smtClean="0"/>
              <a:t>2</a:t>
            </a:r>
            <a:r>
              <a:rPr lang="en-US" sz="4800" dirty="0" smtClean="0"/>
              <a:t>, is the fraction of the variation in the values of y that is explained by the least-squares regression of y on x.</a:t>
            </a:r>
            <a:endParaRPr lang="en-US" sz="4800" dirty="0"/>
          </a:p>
          <a:p>
            <a:endParaRPr lang="en-US" sz="4800" dirty="0"/>
          </a:p>
        </p:txBody>
      </p:sp>
    </p:spTree>
    <p:extLst>
      <p:ext uri="{BB962C8B-B14F-4D97-AF65-F5344CB8AC3E}">
        <p14:creationId xmlns:p14="http://schemas.microsoft.com/office/powerpoint/2010/main" val="3758201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286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917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009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95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772400" cy="5016758"/>
          </a:xfrm>
          <a:prstGeom prst="rect">
            <a:avLst/>
          </a:prstGeom>
          <a:noFill/>
        </p:spPr>
        <p:txBody>
          <a:bodyPr wrap="square" rtlCol="0">
            <a:spAutoFit/>
          </a:bodyPr>
          <a:lstStyle/>
          <a:p>
            <a:r>
              <a:rPr lang="en-US" sz="3200" dirty="0" smtClean="0"/>
              <a:t>The principles that guide examination of data are still the same for bivariate data:</a:t>
            </a:r>
          </a:p>
          <a:p>
            <a:endParaRPr lang="en-US" sz="3200" dirty="0"/>
          </a:p>
          <a:p>
            <a:pPr marL="457200" indent="-457200">
              <a:buFont typeface="Arial" pitchFamily="34" charset="0"/>
              <a:buChar char="•"/>
            </a:pPr>
            <a:r>
              <a:rPr lang="en-US" sz="3200" dirty="0" smtClean="0"/>
              <a:t>First plot the data, then add numerical summaries.</a:t>
            </a:r>
          </a:p>
          <a:p>
            <a:pPr marL="457200" indent="-457200">
              <a:buFont typeface="Arial" pitchFamily="34" charset="0"/>
              <a:buChar char="•"/>
            </a:pPr>
            <a:r>
              <a:rPr lang="en-US" sz="3200" dirty="0" smtClean="0"/>
              <a:t>Look for an overall pattern and deviations from those patterns.</a:t>
            </a:r>
          </a:p>
          <a:p>
            <a:pPr marL="457200" indent="-457200">
              <a:buFont typeface="Arial" pitchFamily="34" charset="0"/>
              <a:buChar char="•"/>
            </a:pPr>
            <a:r>
              <a:rPr lang="en-US" sz="3200" dirty="0" smtClean="0"/>
              <a:t>When the overall pattern is quite regular, use a compact mathematical model to describe it.</a:t>
            </a:r>
            <a:endParaRPr lang="en-US" sz="3200" dirty="0"/>
          </a:p>
        </p:txBody>
      </p:sp>
    </p:spTree>
    <p:extLst>
      <p:ext uri="{BB962C8B-B14F-4D97-AF65-F5344CB8AC3E}">
        <p14:creationId xmlns:p14="http://schemas.microsoft.com/office/powerpoint/2010/main" val="25084473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5125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222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6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543800" cy="646331"/>
          </a:xfrm>
          <a:prstGeom prst="rect">
            <a:avLst/>
          </a:prstGeom>
          <a:noFill/>
        </p:spPr>
        <p:txBody>
          <a:bodyPr wrap="square" rtlCol="0">
            <a:spAutoFit/>
          </a:bodyPr>
          <a:lstStyle/>
          <a:p>
            <a:r>
              <a:rPr lang="en-US" sz="3600" dirty="0" smtClean="0"/>
              <a:t>Exercises 3.1-3.5     page 122-123</a:t>
            </a:r>
            <a:endParaRPr lang="en-US" sz="3600" dirty="0"/>
          </a:p>
        </p:txBody>
      </p:sp>
    </p:spTree>
    <p:extLst>
      <p:ext uri="{BB962C8B-B14F-4D97-AF65-F5344CB8AC3E}">
        <p14:creationId xmlns:p14="http://schemas.microsoft.com/office/powerpoint/2010/main" val="1659210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848600" cy="3354765"/>
          </a:xfrm>
          <a:prstGeom prst="rect">
            <a:avLst/>
          </a:prstGeom>
          <a:noFill/>
        </p:spPr>
        <p:txBody>
          <a:bodyPr wrap="square" rtlCol="0">
            <a:spAutoFit/>
          </a:bodyPr>
          <a:lstStyle/>
          <a:p>
            <a:pPr algn="ctr"/>
            <a:r>
              <a:rPr lang="en-US" sz="3600" dirty="0" smtClean="0"/>
              <a:t>Scatterplots</a:t>
            </a:r>
          </a:p>
          <a:p>
            <a:pPr algn="ctr"/>
            <a:endParaRPr lang="en-US" sz="3600" dirty="0"/>
          </a:p>
          <a:p>
            <a:r>
              <a:rPr lang="en-US" sz="3600" dirty="0" smtClean="0"/>
              <a:t>The most effective way to display the relation between two quantitative variables is a scatterplot.</a:t>
            </a:r>
          </a:p>
          <a:p>
            <a:endParaRPr lang="en-US" sz="3200" dirty="0"/>
          </a:p>
        </p:txBody>
      </p:sp>
    </p:spTree>
    <p:extLst>
      <p:ext uri="{BB962C8B-B14F-4D97-AF65-F5344CB8AC3E}">
        <p14:creationId xmlns:p14="http://schemas.microsoft.com/office/powerpoint/2010/main" val="3097441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382000" cy="3539430"/>
          </a:xfrm>
          <a:prstGeom prst="rect">
            <a:avLst/>
          </a:prstGeom>
          <a:noFill/>
        </p:spPr>
        <p:txBody>
          <a:bodyPr wrap="square" rtlCol="0">
            <a:spAutoFit/>
          </a:bodyPr>
          <a:lstStyle/>
          <a:p>
            <a:r>
              <a:rPr lang="en-US" sz="3200" dirty="0" smtClean="0"/>
              <a:t>A </a:t>
            </a:r>
            <a:r>
              <a:rPr lang="en-US" sz="3200" u="sng" dirty="0" smtClean="0"/>
              <a:t>scatterplot</a:t>
            </a:r>
            <a:r>
              <a:rPr lang="en-US" sz="3200" dirty="0" smtClean="0"/>
              <a:t> shows the relationship between two quantitative variables measured on the same individuals.  The values of one variable appear on the horizontal axis, and the values of the other appear on the vertical axis.  Each individual in the data appears as the point in the plot fixed by the values of both variables for that individual.</a:t>
            </a:r>
            <a:endParaRPr lang="en-US" sz="3200" dirty="0"/>
          </a:p>
        </p:txBody>
      </p:sp>
    </p:spTree>
    <p:extLst>
      <p:ext uri="{BB962C8B-B14F-4D97-AF65-F5344CB8AC3E}">
        <p14:creationId xmlns:p14="http://schemas.microsoft.com/office/powerpoint/2010/main" val="1952591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2010</TotalTime>
  <Words>1998</Words>
  <Application>Microsoft Office PowerPoint</Application>
  <PresentationFormat>On-screen Show (4:3)</PresentationFormat>
  <Paragraphs>152</Paragraphs>
  <Slides>62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1" baseType="lpstr">
      <vt:lpstr>Arial</vt:lpstr>
      <vt:lpstr>Calibri</vt:lpstr>
      <vt:lpstr>Cambria Math</vt:lpstr>
      <vt:lpstr>Comic Sans MS</vt:lpstr>
      <vt:lpstr>Corbel</vt:lpstr>
      <vt:lpstr>Courier New</vt:lpstr>
      <vt:lpstr>Times New Roman</vt:lpstr>
      <vt:lpstr>Basis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Facts about correlation</vt:lpstr>
      <vt:lpstr>Facts about correlation</vt:lpstr>
      <vt:lpstr>Facts about correlation</vt:lpstr>
      <vt:lpstr>Facts about correlation</vt:lpstr>
      <vt:lpstr>Facts about correlation</vt:lpstr>
      <vt:lpstr>Facts about correlation</vt:lpstr>
      <vt:lpstr>Facts about 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Least-Squares Regression</vt:lpstr>
      <vt:lpstr>Regression Line</vt:lpstr>
      <vt:lpstr>PowerPoint Presentation</vt:lpstr>
      <vt:lpstr>Residuals</vt:lpstr>
      <vt:lpstr>Squared Residuals</vt:lpstr>
      <vt:lpstr>PowerPoint Presentation</vt:lpstr>
      <vt:lpstr>PowerPoint Presentation</vt:lpstr>
      <vt:lpstr>Equation of the Least-Squares Regression Line</vt:lpstr>
      <vt:lpstr>Equation of the Least-Squares Regression Line</vt:lpstr>
      <vt:lpstr>Slope</vt:lpstr>
      <vt:lpstr>Intercept</vt:lpstr>
      <vt:lpstr>Plotting the Least-Squares Line</vt:lpstr>
      <vt:lpstr>The role of r2 in regression</vt:lpstr>
      <vt:lpstr>Facts about Least-Squares Regression</vt:lpstr>
      <vt:lpstr>Facts about Least-Squares Regression</vt:lpstr>
      <vt:lpstr>Facts about Least-Squares Regression</vt:lpstr>
      <vt:lpstr>Facts about Least-Squares Regression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Bullitt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Angela</dc:creator>
  <cp:lastModifiedBy>Marshall, Angela</cp:lastModifiedBy>
  <cp:revision>28</cp:revision>
  <dcterms:created xsi:type="dcterms:W3CDTF">2011-09-19T10:58:19Z</dcterms:created>
  <dcterms:modified xsi:type="dcterms:W3CDTF">2016-09-30T10:48:05Z</dcterms:modified>
</cp:coreProperties>
</file>